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2"/>
  </p:notesMasterIdLst>
  <p:sldIdLst>
    <p:sldId id="257" r:id="rId2"/>
    <p:sldId id="258" r:id="rId3"/>
    <p:sldId id="259" r:id="rId4"/>
    <p:sldId id="262" r:id="rId5"/>
    <p:sldId id="263" r:id="rId6"/>
    <p:sldId id="264" r:id="rId7"/>
    <p:sldId id="335" r:id="rId8"/>
    <p:sldId id="336" r:id="rId9"/>
    <p:sldId id="265" r:id="rId10"/>
    <p:sldId id="266" r:id="rId11"/>
    <p:sldId id="267" r:id="rId12"/>
    <p:sldId id="334" r:id="rId13"/>
    <p:sldId id="268" r:id="rId14"/>
    <p:sldId id="333" r:id="rId15"/>
    <p:sldId id="269" r:id="rId16"/>
    <p:sldId id="270" r:id="rId17"/>
    <p:sldId id="271" r:id="rId18"/>
    <p:sldId id="337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344" r:id="rId30"/>
    <p:sldId id="345" r:id="rId31"/>
    <p:sldId id="346" r:id="rId32"/>
    <p:sldId id="347" r:id="rId33"/>
    <p:sldId id="348" r:id="rId34"/>
    <p:sldId id="349" r:id="rId35"/>
    <p:sldId id="350" r:id="rId36"/>
    <p:sldId id="352" r:id="rId37"/>
    <p:sldId id="364" r:id="rId38"/>
    <p:sldId id="366" r:id="rId39"/>
    <p:sldId id="353" r:id="rId40"/>
    <p:sldId id="354" r:id="rId41"/>
    <p:sldId id="355" r:id="rId42"/>
    <p:sldId id="356" r:id="rId43"/>
    <p:sldId id="357" r:id="rId44"/>
    <p:sldId id="358" r:id="rId45"/>
    <p:sldId id="359" r:id="rId46"/>
    <p:sldId id="360" r:id="rId47"/>
    <p:sldId id="361" r:id="rId48"/>
    <p:sldId id="362" r:id="rId49"/>
    <p:sldId id="363" r:id="rId50"/>
    <p:sldId id="369" r:id="rId51"/>
    <p:sldId id="338" r:id="rId52"/>
    <p:sldId id="284" r:id="rId53"/>
    <p:sldId id="339" r:id="rId54"/>
    <p:sldId id="340" r:id="rId55"/>
    <p:sldId id="343" r:id="rId56"/>
    <p:sldId id="285" r:id="rId57"/>
    <p:sldId id="341" r:id="rId58"/>
    <p:sldId id="342" r:id="rId59"/>
    <p:sldId id="367" r:id="rId60"/>
    <p:sldId id="368" r:id="rId6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04"/>
    <p:restoredTop sz="94905"/>
  </p:normalViewPr>
  <p:slideViewPr>
    <p:cSldViewPr snapToGrid="0" snapToObjects="1">
      <p:cViewPr>
        <p:scale>
          <a:sx n="120" d="100"/>
          <a:sy n="120" d="100"/>
        </p:scale>
        <p:origin x="440" y="-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Relationship Id="rId2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Relationship Id="rId2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Relationship Id="rId2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1" Type="http://schemas.openxmlformats.org/officeDocument/2006/relationships/image" Target="../media/image29.emf"/><Relationship Id="rId2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E9901-B28E-9745-9BBE-B06533920620}" type="datetimeFigureOut">
              <a:rPr lang="en-US" smtClean="0"/>
              <a:t>8/11/18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C68AE1-A09B-0D4C-9A1D-93C6490AE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0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87816-7608-A34B-BA67-3A1557D4CE1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403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x-none" dirty="0" smtClean="0"/>
              <a:t>Use the definition and calculate the corresponding probabilities.  For k=7, P(</a:t>
            </a:r>
            <a:r>
              <a:rPr lang="en-US" altLang="x-none" dirty="0" err="1" smtClean="0"/>
              <a:t>x_a</a:t>
            </a:r>
            <a:r>
              <a:rPr lang="en-US" altLang="x-none" dirty="0" smtClean="0"/>
              <a:t>=2) = 1/6, P(</a:t>
            </a:r>
            <a:r>
              <a:rPr lang="en-US" altLang="x-none" dirty="0" err="1" smtClean="0"/>
              <a:t>x_a+x_b</a:t>
            </a:r>
            <a:r>
              <a:rPr lang="en-US" altLang="x-none" dirty="0" smtClean="0"/>
              <a:t>=7) = 1/6, P(A and B) = 1/36.  For the other values of k, all remain the same but P(</a:t>
            </a:r>
            <a:r>
              <a:rPr lang="en-US" altLang="x-none" dirty="0" err="1" smtClean="0"/>
              <a:t>x_a+x_b</a:t>
            </a:r>
            <a:r>
              <a:rPr lang="en-US" altLang="x-none" dirty="0" smtClean="0"/>
              <a:t> = k) ~= 1/6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87816-7608-A34B-BA67-3A1557D4CE1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20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68AE1-A09B-0D4C-9A1D-93C6490AE5C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573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87816-7608-A34B-BA67-3A1557D4CE1D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03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8/11/18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8/11/18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8/11/18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0.e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1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12.e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1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16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NULL"/><Relationship Id="rId3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22.emf"/><Relationship Id="rId6" Type="http://schemas.openxmlformats.org/officeDocument/2006/relationships/image" Target="../media/image23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24.emf"/><Relationship Id="rId5" Type="http://schemas.openxmlformats.org/officeDocument/2006/relationships/image" Target="../media/image25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26.emf"/><Relationship Id="rId5" Type="http://schemas.openxmlformats.org/officeDocument/2006/relationships/oleObject" Target="../embeddings/oleObject11.bin"/><Relationship Id="rId6" Type="http://schemas.openxmlformats.org/officeDocument/2006/relationships/image" Target="../media/image27.emf"/><Relationship Id="rId7" Type="http://schemas.openxmlformats.org/officeDocument/2006/relationships/oleObject" Target="../embeddings/oleObject12.bin"/><Relationship Id="rId8" Type="http://schemas.openxmlformats.org/officeDocument/2006/relationships/image" Target="../media/image28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29.emf"/><Relationship Id="rId5" Type="http://schemas.openxmlformats.org/officeDocument/2006/relationships/oleObject" Target="../embeddings/oleObject14.bin"/><Relationship Id="rId6" Type="http://schemas.openxmlformats.org/officeDocument/2006/relationships/image" Target="../media/image30.emf"/><Relationship Id="rId7" Type="http://schemas.openxmlformats.org/officeDocument/2006/relationships/oleObject" Target="../embeddings/oleObject15.bin"/><Relationship Id="rId8" Type="http://schemas.openxmlformats.org/officeDocument/2006/relationships/image" Target="../media/image31.emf"/><Relationship Id="rId9" Type="http://schemas.openxmlformats.org/officeDocument/2006/relationships/oleObject" Target="../embeddings/oleObject16.bin"/><Relationship Id="rId10" Type="http://schemas.openxmlformats.org/officeDocument/2006/relationships/image" Target="../media/image32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Relationship Id="rId3" Type="http://schemas.openxmlformats.org/officeDocument/2006/relationships/image" Target="NUL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NUL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Relationship Id="rId3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Relationship Id="rId3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Relationship Id="rId3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tiff"/><Relationship Id="rId3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NUL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NULL"/><Relationship Id="rId3" Type="http://schemas.openxmlformats.org/officeDocument/2006/relationships/image" Target="NUL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NUL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NUL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NUL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45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4" Type="http://schemas.openxmlformats.org/officeDocument/2006/relationships/image" Target="../media/image48.tiff"/><Relationship Id="rId5" Type="http://schemas.openxmlformats.org/officeDocument/2006/relationships/image" Target="../media/image49.tiff"/><Relationship Id="rId6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8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800" dirty="0" smtClean="0"/>
              <a:t>Basic Statistical Concepts</a:t>
            </a:r>
            <a:endParaRPr lang="en-US" sz="3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 smtClean="0"/>
              <a:t>SADET</a:t>
            </a:r>
          </a:p>
          <a:p>
            <a:r>
              <a:rPr lang="en-US" sz="2400" dirty="0" smtClean="0"/>
              <a:t>Module B.2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4941"/>
            <a:ext cx="2153142" cy="211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30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Conditional Probability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“What is the </a:t>
            </a:r>
            <a:r>
              <a:rPr lang="en-US" dirty="0" smtClean="0">
                <a:solidFill>
                  <a:schemeClr val="accent1"/>
                </a:solidFill>
              </a:rPr>
              <a:t>probability of event A </a:t>
            </a:r>
            <a:r>
              <a:rPr lang="en-US" dirty="0" smtClean="0"/>
              <a:t>happening, </a:t>
            </a:r>
            <a:r>
              <a:rPr lang="en-US" dirty="0" smtClean="0">
                <a:solidFill>
                  <a:srgbClr val="0070C0"/>
                </a:solidFill>
              </a:rPr>
              <a:t>given</a:t>
            </a:r>
            <a:r>
              <a:rPr lang="en-US" dirty="0" smtClean="0"/>
              <a:t> that we know that event </a:t>
            </a:r>
            <a:r>
              <a:rPr lang="en-US" dirty="0" smtClean="0">
                <a:solidFill>
                  <a:srgbClr val="0070C0"/>
                </a:solidFill>
              </a:rPr>
              <a:t>B has already happened</a:t>
            </a:r>
            <a:r>
              <a:rPr lang="en-US" dirty="0" smtClean="0"/>
              <a:t>?”</a:t>
            </a:r>
          </a:p>
          <a:p>
            <a:pPr algn="just"/>
            <a:endParaRPr lang="en-US" dirty="0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/>
          </p:nvPr>
        </p:nvGraphicFramePr>
        <p:xfrm>
          <a:off x="4581492" y="3563284"/>
          <a:ext cx="2533650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" name="Equation" r:id="rId3" imgW="1257300" imgH="419100" progId="Equation.3">
                  <p:embed/>
                </p:oleObj>
              </mc:Choice>
              <mc:Fallback>
                <p:oleObj name="Equation" r:id="rId3" imgW="12573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1492" y="3563284"/>
                        <a:ext cx="2533650" cy="84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5"/>
          <p:cNvGraphicFramePr>
            <a:graphicFrameLocks noChangeAspect="1"/>
          </p:cNvGraphicFramePr>
          <p:nvPr>
            <p:extLst/>
          </p:nvPr>
        </p:nvGraphicFramePr>
        <p:xfrm>
          <a:off x="4299711" y="4732275"/>
          <a:ext cx="3097212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3" name="Equation" r:id="rId5" imgW="1536700" imgH="203200" progId="Equation.3">
                  <p:embed/>
                </p:oleObj>
              </mc:Choice>
              <mc:Fallback>
                <p:oleObj name="Equation" r:id="rId5" imgW="15367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9711" y="4732275"/>
                        <a:ext cx="3097212" cy="40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4955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Independence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events are independent if and only if:</a:t>
            </a:r>
          </a:p>
          <a:p>
            <a:endParaRPr lang="en-US" dirty="0"/>
          </a:p>
          <a:p>
            <a:r>
              <a:rPr lang="en-US" dirty="0" smtClean="0"/>
              <a:t>Equivalently:</a:t>
            </a:r>
          </a:p>
          <a:p>
            <a:r>
              <a:rPr lang="en-US" altLang="x-none" dirty="0">
                <a:solidFill>
                  <a:srgbClr val="FF0000"/>
                </a:solidFill>
              </a:rPr>
              <a:t>Intuitively</a:t>
            </a:r>
            <a:r>
              <a:rPr lang="en-US" altLang="x-none" dirty="0"/>
              <a:t>, knowing A doesn</a:t>
            </a:r>
            <a:r>
              <a:rPr lang="en-US" altLang="en-US" dirty="0"/>
              <a:t>’</a:t>
            </a:r>
            <a:r>
              <a:rPr lang="en-US" altLang="x-none" dirty="0"/>
              <a:t>t tell you anything about B and vice-versa</a:t>
            </a:r>
          </a:p>
          <a:p>
            <a:pPr lvl="1"/>
            <a:r>
              <a:rPr lang="en-US" altLang="x-none" dirty="0"/>
              <a:t>But beware of relying on your intuition: rolling two </a:t>
            </a:r>
            <a:r>
              <a:rPr lang="en-US" altLang="x-none" dirty="0" smtClean="0"/>
              <a:t>dice </a:t>
            </a:r>
            <a:r>
              <a:rPr lang="en-US" altLang="x-none" dirty="0"/>
              <a:t>(</a:t>
            </a:r>
            <a:r>
              <a:rPr lang="en-US" altLang="x-none" dirty="0" err="1"/>
              <a:t>x</a:t>
            </a:r>
            <a:r>
              <a:rPr lang="en-US" altLang="x-none" baseline="-25000" dirty="0" err="1"/>
              <a:t>a</a:t>
            </a:r>
            <a:r>
              <a:rPr lang="en-US" altLang="x-none" dirty="0"/>
              <a:t> and </a:t>
            </a:r>
            <a:r>
              <a:rPr lang="en-US" altLang="x-none" dirty="0" err="1"/>
              <a:t>x</a:t>
            </a:r>
            <a:r>
              <a:rPr lang="en-US" altLang="x-none" baseline="-25000" dirty="0" err="1"/>
              <a:t>b</a:t>
            </a:r>
            <a:r>
              <a:rPr lang="en-US" altLang="x-none" dirty="0"/>
              <a:t>), events </a:t>
            </a:r>
            <a:r>
              <a:rPr lang="en-US" altLang="x-none" dirty="0" err="1"/>
              <a:t>x</a:t>
            </a:r>
            <a:r>
              <a:rPr lang="en-US" altLang="x-none" baseline="-25000" dirty="0" err="1"/>
              <a:t>a</a:t>
            </a:r>
            <a:r>
              <a:rPr lang="en-US" altLang="x-none" dirty="0"/>
              <a:t>=2 and </a:t>
            </a:r>
            <a:r>
              <a:rPr lang="en-US" altLang="x-none" dirty="0" err="1"/>
              <a:t>x</a:t>
            </a:r>
            <a:r>
              <a:rPr lang="en-US" altLang="x-none" baseline="-25000" dirty="0" err="1"/>
              <a:t>a</a:t>
            </a:r>
            <a:r>
              <a:rPr lang="en-US" altLang="x-none" dirty="0" err="1"/>
              <a:t>+x</a:t>
            </a:r>
            <a:r>
              <a:rPr lang="en-US" altLang="x-none" baseline="-25000" dirty="0" err="1"/>
              <a:t>b</a:t>
            </a:r>
            <a:r>
              <a:rPr lang="en-US" altLang="x-none" dirty="0"/>
              <a:t>=k are independent if k=7 and dependent otherwise! 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/>
          </p:nvPr>
        </p:nvGraphicFramePr>
        <p:xfrm>
          <a:off x="4379831" y="3045628"/>
          <a:ext cx="3238500" cy="48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6" name="Equation" r:id="rId4" imgW="1358900" imgH="203200" progId="Equation.3">
                  <p:embed/>
                </p:oleObj>
              </mc:Choice>
              <mc:Fallback>
                <p:oleObj name="Equation" r:id="rId4" imgW="13589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9831" y="3045628"/>
                        <a:ext cx="3238500" cy="484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5"/>
          <p:cNvGraphicFramePr>
            <a:graphicFrameLocks noChangeAspect="1"/>
          </p:cNvGraphicFramePr>
          <p:nvPr>
            <p:extLst/>
          </p:nvPr>
        </p:nvGraphicFramePr>
        <p:xfrm>
          <a:off x="3397037" y="3529815"/>
          <a:ext cx="4989512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7" name="Equation" r:id="rId6" imgW="2476500" imgH="292100" progId="Equation.3">
                  <p:embed/>
                </p:oleObj>
              </mc:Choice>
              <mc:Fallback>
                <p:oleObj name="Equation" r:id="rId6" imgW="24765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037" y="3529815"/>
                        <a:ext cx="4989512" cy="588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2673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Law of Total Probability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just"/>
                <a:r>
                  <a:rPr lang="en-US" dirty="0" smtClean="0"/>
                  <a:t>If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ℬ</m:t>
                    </m:r>
                  </m:oMath>
                </a14:m>
                <a:r>
                  <a:rPr lang="en-US" dirty="0" smtClean="0"/>
                  <a:t> is a partition of the sample space S, i.e., a set of </a:t>
                </a:r>
                <a:r>
                  <a:rPr lang="en-US" dirty="0" smtClean="0">
                    <a:solidFill>
                      <a:schemeClr val="accent5"/>
                    </a:solidFill>
                  </a:rPr>
                  <a:t>pairwise disjoint events </a:t>
                </a:r>
                <a:r>
                  <a:rPr lang="en-US" dirty="0" smtClean="0"/>
                  <a:t>whose </a:t>
                </a:r>
                <a:r>
                  <a:rPr lang="en-US" dirty="0" smtClean="0">
                    <a:solidFill>
                      <a:schemeClr val="accent3"/>
                    </a:solidFill>
                  </a:rPr>
                  <a:t>union is the entire sample space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, then the probability of event A can be expressed as: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𝐴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𝐴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∩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</m:e>
                    </m:nary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𝑃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𝐴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⋅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𝑃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e>
                    </m:nary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144" t="-2936" r="-1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290" y="3803396"/>
            <a:ext cx="2737918" cy="23800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82712" y="5929633"/>
            <a:ext cx="333617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Image source: https://</a:t>
            </a:r>
            <a:r>
              <a:rPr lang="en-US" sz="700" dirty="0" err="1"/>
              <a:t>www.probabilitycourse.com</a:t>
            </a:r>
            <a:r>
              <a:rPr lang="en-US" sz="700" dirty="0"/>
              <a:t>/chapter1/1_4_2_total_probability.php</a:t>
            </a:r>
          </a:p>
        </p:txBody>
      </p:sp>
    </p:spTree>
    <p:extLst>
      <p:ext uri="{BB962C8B-B14F-4D97-AF65-F5344CB8AC3E}">
        <p14:creationId xmlns:p14="http://schemas.microsoft.com/office/powerpoint/2010/main" val="133910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Bayes’ Rule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single </a:t>
            </a:r>
            <a:r>
              <a:rPr lang="en-US" b="1" i="1" u="sng" dirty="0" smtClean="0"/>
              <a:t>most important rule in probability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altLang="x-none" dirty="0"/>
              <a:t>Often used </a:t>
            </a:r>
            <a:r>
              <a:rPr lang="en-US" altLang="x-none" dirty="0" smtClean="0"/>
              <a:t>to </a:t>
            </a:r>
            <a:r>
              <a:rPr lang="en-US" altLang="x-none" dirty="0"/>
              <a:t>update </a:t>
            </a:r>
            <a:r>
              <a:rPr lang="en-US" altLang="x-none" dirty="0" smtClean="0"/>
              <a:t>beliefs</a:t>
            </a:r>
          </a:p>
          <a:p>
            <a:pPr lvl="1"/>
            <a:r>
              <a:rPr lang="en-US" altLang="x-none" dirty="0" smtClean="0"/>
              <a:t>Successful gamblers rely on this rule! </a:t>
            </a:r>
            <a:endParaRPr lang="en-US" dirty="0" smtClean="0"/>
          </a:p>
          <a:p>
            <a:endParaRPr lang="en-US" dirty="0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/>
          </p:nvPr>
        </p:nvGraphicFramePr>
        <p:xfrm>
          <a:off x="4737099" y="3199533"/>
          <a:ext cx="2717800" cy="76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" name="Equation" r:id="rId3" imgW="1498600" imgH="419100" progId="Equation.3">
                  <p:embed/>
                </p:oleObj>
              </mc:Choice>
              <mc:Fallback>
                <p:oleObj name="Equation" r:id="rId3" imgW="14986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7099" y="3199533"/>
                        <a:ext cx="2717800" cy="76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10052" y="5229537"/>
            <a:ext cx="4571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altLang="x-none">
                <a:solidFill>
                  <a:srgbClr val="FF0000"/>
                </a:solidFill>
              </a:rPr>
              <a:t>posterior = </a:t>
            </a:r>
            <a:r>
              <a:rPr lang="en-US" altLang="en-US">
                <a:solidFill>
                  <a:srgbClr val="FF0000"/>
                </a:solidFill>
              </a:rPr>
              <a:t>“</a:t>
            </a:r>
            <a:r>
              <a:rPr lang="en-US" altLang="x-none">
                <a:solidFill>
                  <a:srgbClr val="FF0000"/>
                </a:solidFill>
              </a:rPr>
              <a:t>support B provides for A</a:t>
            </a:r>
            <a:r>
              <a:rPr lang="en-US" altLang="en-US">
                <a:solidFill>
                  <a:srgbClr val="FF0000"/>
                </a:solidFill>
              </a:rPr>
              <a:t>”</a:t>
            </a:r>
            <a:r>
              <a:rPr lang="en-US" altLang="ja-JP">
                <a:solidFill>
                  <a:srgbClr val="FF0000"/>
                </a:solidFill>
              </a:rPr>
              <a:t> x </a:t>
            </a:r>
            <a:r>
              <a:rPr lang="en-US" altLang="en-US">
                <a:solidFill>
                  <a:srgbClr val="FF0000"/>
                </a:solidFill>
              </a:rPr>
              <a:t>“</a:t>
            </a:r>
            <a:r>
              <a:rPr lang="en-US" altLang="ja-JP">
                <a:solidFill>
                  <a:srgbClr val="FF0000"/>
                </a:solidFill>
              </a:rPr>
              <a:t>prior</a:t>
            </a:r>
            <a:r>
              <a:rPr lang="en-US" altLang="en-US">
                <a:solidFill>
                  <a:srgbClr val="FF0000"/>
                </a:solidFill>
              </a:rPr>
              <a:t>”</a:t>
            </a:r>
            <a:endParaRPr lang="en-US" altLang="x-none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96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541350" y="793898"/>
            <a:ext cx="1231385" cy="1935126"/>
            <a:chOff x="1541350" y="793898"/>
            <a:chExt cx="1231385" cy="1935126"/>
          </a:xfrm>
        </p:grpSpPr>
        <p:sp>
          <p:nvSpPr>
            <p:cNvPr id="3" name="TextBox 2"/>
            <p:cNvSpPr txBox="1"/>
            <p:nvPr/>
          </p:nvSpPr>
          <p:spPr>
            <a:xfrm>
              <a:off x="1587795" y="793898"/>
              <a:ext cx="1184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C000"/>
                  </a:solidFill>
                </a:rPr>
                <a:t>Prior belief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1350" y="1192194"/>
              <a:ext cx="1231385" cy="1536830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2911038" y="2483873"/>
            <a:ext cx="3718409" cy="1917023"/>
            <a:chOff x="2911038" y="2483873"/>
            <a:chExt cx="3718409" cy="1917023"/>
          </a:xfrm>
        </p:grpSpPr>
        <p:grpSp>
          <p:nvGrpSpPr>
            <p:cNvPr id="11" name="Group 10"/>
            <p:cNvGrpSpPr/>
            <p:nvPr/>
          </p:nvGrpSpPr>
          <p:grpSpPr>
            <a:xfrm>
              <a:off x="2911038" y="2667363"/>
              <a:ext cx="3718409" cy="1733533"/>
              <a:chOff x="2911038" y="2667363"/>
              <a:chExt cx="3718409" cy="1733533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82047" y="2909680"/>
                <a:ext cx="2247400" cy="1491216"/>
              </a:xfrm>
              <a:prstGeom prst="rect">
                <a:avLst/>
              </a:prstGeom>
            </p:spPr>
          </p:pic>
          <p:sp>
            <p:nvSpPr>
              <p:cNvPr id="9" name="Right Arrow 8"/>
              <p:cNvSpPr/>
              <p:nvPr/>
            </p:nvSpPr>
            <p:spPr>
              <a:xfrm rot="1778209">
                <a:off x="2911038" y="2667363"/>
                <a:ext cx="1445752" cy="48463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4913277" y="2483873"/>
              <a:ext cx="10422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New data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706647" y="3960923"/>
            <a:ext cx="4279739" cy="1624714"/>
            <a:chOff x="6706647" y="3960923"/>
            <a:chExt cx="4279739" cy="1624714"/>
          </a:xfrm>
        </p:grpSpPr>
        <p:grpSp>
          <p:nvGrpSpPr>
            <p:cNvPr id="13" name="Group 12"/>
            <p:cNvGrpSpPr/>
            <p:nvPr/>
          </p:nvGrpSpPr>
          <p:grpSpPr>
            <a:xfrm>
              <a:off x="6706647" y="4404157"/>
              <a:ext cx="4279739" cy="1181480"/>
              <a:chOff x="6706647" y="4404157"/>
              <a:chExt cx="4279739" cy="118148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29599" y="4404157"/>
                <a:ext cx="2756787" cy="1181480"/>
              </a:xfrm>
              <a:prstGeom prst="rect">
                <a:avLst/>
              </a:prstGeom>
            </p:spPr>
          </p:pic>
          <p:sp>
            <p:nvSpPr>
              <p:cNvPr id="12" name="Right Arrow 11"/>
              <p:cNvSpPr/>
              <p:nvPr/>
            </p:nvSpPr>
            <p:spPr>
              <a:xfrm rot="1778209">
                <a:off x="6706647" y="4421733"/>
                <a:ext cx="1445752" cy="48463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8837172" y="3960923"/>
              <a:ext cx="15416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Posterior belief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</p:grpSp>
      <p:cxnSp>
        <p:nvCxnSpPr>
          <p:cNvPr id="16" name="Elbow Connector 15"/>
          <p:cNvCxnSpPr>
            <a:stCxn id="15" idx="0"/>
          </p:cNvCxnSpPr>
          <p:nvPr/>
        </p:nvCxnSpPr>
        <p:spPr>
          <a:xfrm rot="16200000" flipV="1">
            <a:off x="5198140" y="-448929"/>
            <a:ext cx="2217183" cy="6602522"/>
          </a:xfrm>
          <a:prstGeom prst="bentConnector2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988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en-US" altLang="x-none" dirty="0"/>
              <a:t>If </a:t>
            </a:r>
            <a:r>
              <a:rPr lang="en-US" altLang="x-none" dirty="0" smtClean="0"/>
              <a:t>an athlete has taken performance enhancing drugs (PEDs), </a:t>
            </a:r>
            <a:r>
              <a:rPr lang="en-US" altLang="x-none" dirty="0"/>
              <a:t>there is a 90% chance that his/her test results are positive. However the test results are not very correct; there is a chance for 1% </a:t>
            </a:r>
            <a:r>
              <a:rPr lang="en-US" altLang="x-none" dirty="0">
                <a:solidFill>
                  <a:schemeClr val="accent5"/>
                </a:solidFill>
              </a:rPr>
              <a:t>false positive</a:t>
            </a:r>
            <a:r>
              <a:rPr lang="en-US" altLang="x-none" dirty="0"/>
              <a:t>. Also only 1% of the total </a:t>
            </a:r>
            <a:r>
              <a:rPr lang="en-US" altLang="x-none" dirty="0" smtClean="0"/>
              <a:t>athletes population users PEDs. </a:t>
            </a:r>
            <a:r>
              <a:rPr lang="en-US" altLang="x-none" dirty="0"/>
              <a:t>Now one </a:t>
            </a:r>
            <a:r>
              <a:rPr lang="en-US" altLang="x-none" dirty="0" smtClean="0"/>
              <a:t>athlete’s </a:t>
            </a:r>
            <a:r>
              <a:rPr lang="en-US" altLang="x-none" dirty="0"/>
              <a:t>test result came out as Positive. What</a:t>
            </a:r>
            <a:r>
              <a:rPr lang="en-US" altLang="en-US" dirty="0"/>
              <a:t>’</a:t>
            </a:r>
            <a:r>
              <a:rPr lang="en-US" altLang="x-none" dirty="0"/>
              <a:t>s the odds that he </a:t>
            </a:r>
            <a:r>
              <a:rPr lang="en-US" altLang="x-none" dirty="0" smtClean="0"/>
              <a:t>has actually used PEDs?</a:t>
            </a:r>
          </a:p>
          <a:p>
            <a:pPr marL="0" indent="0">
              <a:buFont typeface="Wingdings" charset="2"/>
              <a:buNone/>
            </a:pPr>
            <a:r>
              <a:rPr lang="en-US" altLang="x-none" dirty="0" smtClean="0"/>
              <a:t>U: </a:t>
            </a:r>
            <a:r>
              <a:rPr lang="en-US" altLang="x-none" dirty="0"/>
              <a:t>event that person has malaria</a:t>
            </a:r>
          </a:p>
          <a:p>
            <a:pPr marL="0" indent="0">
              <a:buFont typeface="Wingdings" charset="2"/>
              <a:buNone/>
            </a:pPr>
            <a:r>
              <a:rPr lang="en-US" altLang="x-none" dirty="0" smtClean="0"/>
              <a:t>T: </a:t>
            </a:r>
            <a:r>
              <a:rPr lang="en-US" altLang="x-none" dirty="0"/>
              <a:t>event that </a:t>
            </a:r>
            <a:r>
              <a:rPr lang="en-US" altLang="x-none" dirty="0" smtClean="0"/>
              <a:t>test </a:t>
            </a:r>
            <a:r>
              <a:rPr lang="en-US" altLang="x-none" dirty="0"/>
              <a:t>is positive</a:t>
            </a:r>
          </a:p>
          <a:p>
            <a:pPr marL="0" indent="0">
              <a:buFont typeface="Wingdings" charset="2"/>
              <a:buNone/>
            </a:pPr>
            <a:r>
              <a:rPr lang="en-US" altLang="x-none" dirty="0" smtClean="0"/>
              <a:t>P(T|U) </a:t>
            </a:r>
            <a:r>
              <a:rPr lang="en-US" altLang="x-none" dirty="0"/>
              <a:t>= 0.9</a:t>
            </a:r>
          </a:p>
          <a:p>
            <a:pPr marL="0" indent="0">
              <a:buFont typeface="Wingdings" charset="2"/>
              <a:buNone/>
            </a:pPr>
            <a:r>
              <a:rPr lang="en-US" altLang="x-none" dirty="0" smtClean="0"/>
              <a:t>P(T|~U) </a:t>
            </a:r>
            <a:r>
              <a:rPr lang="en-US" altLang="x-none" dirty="0"/>
              <a:t>= 0.01</a:t>
            </a:r>
          </a:p>
          <a:p>
            <a:pPr marL="0" indent="0">
              <a:buFont typeface="Wingdings" charset="2"/>
              <a:buNone/>
            </a:pPr>
            <a:r>
              <a:rPr lang="en-US" altLang="x-none" dirty="0" smtClean="0"/>
              <a:t>P(U) </a:t>
            </a:r>
            <a:r>
              <a:rPr lang="en-US" altLang="x-none" dirty="0"/>
              <a:t>= 0.01</a:t>
            </a:r>
          </a:p>
          <a:p>
            <a:pPr marL="0" indent="0" algn="just">
              <a:buNone/>
            </a:pPr>
            <a:endParaRPr lang="en-US" altLang="x-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528061" y="3923050"/>
                <a:ext cx="2301015" cy="5866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𝑈</m:t>
                          </m:r>
                        </m:e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𝑇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𝑇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𝑈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𝑈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𝑇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8061" y="3923050"/>
                <a:ext cx="2301015" cy="58669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7899662" y="4254107"/>
            <a:ext cx="565608" cy="2933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095999" y="4660996"/>
            <a:ext cx="5254467" cy="646331"/>
            <a:chOff x="6095999" y="4660996"/>
            <a:chExt cx="5254467" cy="6463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6095999" y="4845663"/>
                  <a:ext cx="389286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𝑇</m:t>
                            </m:r>
                          </m:e>
                        </m:d>
                        <m:r>
                          <a:rPr lang="en-US" b="0" i="1" smtClean="0">
                            <a:latin typeface="Cambria Math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𝑇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𝑈</m:t>
                            </m:r>
                          </m:e>
                        </m:d>
                        <m:r>
                          <a:rPr lang="en-US" b="0" i="1" smtClean="0">
                            <a:latin typeface="Cambria Math" charset="0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𝑈</m:t>
                            </m:r>
                          </m:e>
                        </m:d>
                        <m:r>
                          <a:rPr lang="en-US" b="0" i="1" smtClean="0">
                            <a:latin typeface="Cambria Math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𝑇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~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𝑈</m:t>
                            </m:r>
                          </m:e>
                        </m:d>
                        <m:r>
                          <a:rPr lang="en-US" b="0" i="1" smtClean="0">
                            <a:latin typeface="Cambria Math" charset="0"/>
                          </a:rPr>
                          <m:t>𝑃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(~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𝑈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5999" y="4845663"/>
                  <a:ext cx="3892861" cy="27699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782" t="-2222" r="-1565" b="-3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/>
            <p:cNvSpPr txBox="1"/>
            <p:nvPr/>
          </p:nvSpPr>
          <p:spPr>
            <a:xfrm>
              <a:off x="9995864" y="4660996"/>
              <a:ext cx="13546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Law of total </a:t>
              </a:r>
            </a:p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probability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171508" y="5506535"/>
            <a:ext cx="3867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Substituting we </a:t>
            </a:r>
            <a:r>
              <a:rPr lang="en-US" smtClean="0"/>
              <a:t>finally get P(U|T)=0.476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13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Prior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Critiques take issue with the notion of the Bayesian prior</a:t>
            </a:r>
          </a:p>
          <a:p>
            <a:pPr lvl="1"/>
            <a:r>
              <a:rPr lang="en-US" dirty="0" smtClean="0"/>
              <a:t>Too subjective</a:t>
            </a:r>
          </a:p>
          <a:p>
            <a:pPr lvl="1"/>
            <a:r>
              <a:rPr lang="en-US" dirty="0" smtClean="0"/>
              <a:t>Decide how likely is something to happen before we experiment for it</a:t>
            </a:r>
          </a:p>
          <a:p>
            <a:r>
              <a:rPr lang="en-US" dirty="0" smtClean="0"/>
              <a:t>However, </a:t>
            </a:r>
            <a:r>
              <a:rPr lang="en-US" dirty="0" smtClean="0">
                <a:solidFill>
                  <a:schemeClr val="accent2"/>
                </a:solidFill>
              </a:rPr>
              <a:t>Bayesian</a:t>
            </a:r>
            <a:r>
              <a:rPr lang="en-US" dirty="0" smtClean="0"/>
              <a:t> approach puts </a:t>
            </a:r>
            <a:r>
              <a:rPr lang="en-US" dirty="0" smtClean="0">
                <a:solidFill>
                  <a:schemeClr val="accent4"/>
                </a:solidFill>
              </a:rPr>
              <a:t>data in context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It also explicitly states that people will always have their subjective opinions/biases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This does not mean that the Bayesian approach is biased! 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On the contrary, it gives us the tools to reduce these biases as we collect more evidence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87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Prior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Once </a:t>
            </a:r>
            <a:r>
              <a:rPr lang="en-US" b="1" dirty="0" smtClean="0">
                <a:solidFill>
                  <a:srgbClr val="92D050"/>
                </a:solidFill>
              </a:rPr>
              <a:t>enough</a:t>
            </a:r>
            <a:r>
              <a:rPr lang="en-US" dirty="0" smtClean="0">
                <a:solidFill>
                  <a:srgbClr val="92D050"/>
                </a:solidFill>
              </a:rPr>
              <a:t> evidence </a:t>
            </a:r>
            <a:r>
              <a:rPr lang="en-US" dirty="0" smtClean="0"/>
              <a:t>have been collected, the </a:t>
            </a:r>
            <a:r>
              <a:rPr lang="en-US" dirty="0" smtClean="0">
                <a:solidFill>
                  <a:srgbClr val="92D050"/>
                </a:solidFill>
              </a:rPr>
              <a:t>Bayesian</a:t>
            </a:r>
            <a:r>
              <a:rPr lang="en-US" dirty="0" smtClean="0"/>
              <a:t> approach will reach an </a:t>
            </a:r>
            <a:r>
              <a:rPr lang="en-US" i="1" dirty="0" smtClean="0">
                <a:solidFill>
                  <a:srgbClr val="00B0F0"/>
                </a:solidFill>
              </a:rPr>
              <a:t>objective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n-US" dirty="0" smtClean="0"/>
              <a:t>estimation of the probability irrespective of the prior chosen</a:t>
            </a:r>
          </a:p>
          <a:p>
            <a:pPr lvl="1" algn="just"/>
            <a:r>
              <a:rPr lang="en-US" dirty="0" smtClean="0"/>
              <a:t>Prior can be chosen using historical data</a:t>
            </a:r>
          </a:p>
          <a:p>
            <a:pPr lvl="1" algn="just"/>
            <a:r>
              <a:rPr lang="en-US" dirty="0" smtClean="0"/>
              <a:t>Given the application a specific choice for prior might be </a:t>
            </a:r>
            <a:r>
              <a:rPr lang="en-US" i="1" dirty="0" smtClean="0"/>
              <a:t>logical </a:t>
            </a:r>
          </a:p>
          <a:p>
            <a:pPr lvl="1" algn="just"/>
            <a:r>
              <a:rPr lang="en-US" dirty="0" smtClean="0"/>
              <a:t>Uninformative prior</a:t>
            </a:r>
          </a:p>
        </p:txBody>
      </p:sp>
    </p:spTree>
    <p:extLst>
      <p:ext uri="{BB962C8B-B14F-4D97-AF65-F5344CB8AC3E}">
        <p14:creationId xmlns:p14="http://schemas.microsoft.com/office/powerpoint/2010/main" val="165726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/>
          <p:cNvCxnSpPr/>
          <p:nvPr/>
        </p:nvCxnSpPr>
        <p:spPr>
          <a:xfrm flipV="1">
            <a:off x="3033757" y="4187439"/>
            <a:ext cx="5879507" cy="427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4442791" y="1461052"/>
            <a:ext cx="9939" cy="2736326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886922" y="4230168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0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406452" y="4230168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23970" y="2164865"/>
            <a:ext cx="1629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True probability</a:t>
            </a:r>
            <a:endParaRPr lang="en-US" dirty="0">
              <a:solidFill>
                <a:schemeClr val="accent5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64443" y="1456083"/>
            <a:ext cx="9939" cy="273632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553287" y="1150282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Prior belief</a:t>
            </a:r>
            <a:endParaRPr lang="en-US" dirty="0">
              <a:solidFill>
                <a:srgbClr val="00B0F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364498" y="804782"/>
            <a:ext cx="1659429" cy="3382657"/>
            <a:chOff x="5922628" y="804782"/>
            <a:chExt cx="1659429" cy="3382657"/>
          </a:xfrm>
        </p:grpSpPr>
        <p:cxnSp>
          <p:nvCxnSpPr>
            <p:cNvPr id="11" name="Straight Connector 10"/>
            <p:cNvCxnSpPr/>
            <p:nvPr/>
          </p:nvCxnSpPr>
          <p:spPr>
            <a:xfrm flipV="1">
              <a:off x="6789732" y="1451113"/>
              <a:ext cx="9939" cy="2736326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922628" y="804782"/>
              <a:ext cx="16594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4"/>
                  </a:solidFill>
                </a:rPr>
                <a:t>Posterior belief </a:t>
              </a:r>
            </a:p>
            <a:p>
              <a:pPr algn="ctr"/>
              <a:r>
                <a:rPr lang="en-US" dirty="0" smtClean="0">
                  <a:solidFill>
                    <a:schemeClr val="accent4"/>
                  </a:solidFill>
                </a:rPr>
                <a:t>after evidence 1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726206" y="1451113"/>
            <a:ext cx="1659429" cy="3432634"/>
            <a:chOff x="5960017" y="1451113"/>
            <a:chExt cx="1659429" cy="3432634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6789732" y="1451113"/>
              <a:ext cx="9939" cy="2736326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5960017" y="4237416"/>
              <a:ext cx="16594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4"/>
                  </a:solidFill>
                </a:rPr>
                <a:t>Posterior belief </a:t>
              </a:r>
            </a:p>
            <a:p>
              <a:pPr algn="ctr"/>
              <a:r>
                <a:rPr lang="en-US" dirty="0" smtClean="0">
                  <a:solidFill>
                    <a:schemeClr val="accent4"/>
                  </a:solidFill>
                </a:rPr>
                <a:t>after evidence 2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755261" y="797534"/>
            <a:ext cx="1659429" cy="3389905"/>
            <a:chOff x="5411536" y="797534"/>
            <a:chExt cx="1659429" cy="3389905"/>
          </a:xfrm>
        </p:grpSpPr>
        <p:cxnSp>
          <p:nvCxnSpPr>
            <p:cNvPr id="18" name="Straight Connector 17"/>
            <p:cNvCxnSpPr/>
            <p:nvPr/>
          </p:nvCxnSpPr>
          <p:spPr>
            <a:xfrm flipV="1">
              <a:off x="6241251" y="1451113"/>
              <a:ext cx="9939" cy="2736326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5411536" y="797534"/>
              <a:ext cx="16594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4"/>
                  </a:solidFill>
                </a:rPr>
                <a:t>Posterior belief </a:t>
              </a:r>
            </a:p>
            <a:p>
              <a:pPr algn="ctr"/>
              <a:r>
                <a:rPr lang="en-US" dirty="0" smtClean="0">
                  <a:solidFill>
                    <a:schemeClr val="accent4"/>
                  </a:solidFill>
                </a:rPr>
                <a:t>after evidence N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268460" y="253391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mtClean="0"/>
              <a:t>…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907459" y="5202022"/>
            <a:ext cx="10914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</a:t>
            </a:r>
            <a:r>
              <a:rPr lang="en-US" smtClean="0"/>
              <a:t>better chosen </a:t>
            </a:r>
            <a:r>
              <a:rPr lang="en-US" dirty="0" smtClean="0"/>
              <a:t>prior would have approached the true probability “faster”, i.e., after a smaller number of observations.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98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Variables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dirty="0" smtClean="0"/>
              <a:t>A variable that does not take a single – deterministic - value but it can take a set of different values, each with an associated probability</a:t>
            </a:r>
          </a:p>
          <a:p>
            <a:pPr lvl="1" algn="just"/>
            <a:r>
              <a:rPr lang="en-US" dirty="0" smtClean="0">
                <a:solidFill>
                  <a:srgbClr val="FF0000"/>
                </a:solidFill>
              </a:rPr>
              <a:t>Discrete </a:t>
            </a:r>
            <a:r>
              <a:rPr lang="en-US" dirty="0" smtClean="0">
                <a:solidFill>
                  <a:schemeClr val="tx1"/>
                </a:solidFill>
              </a:rPr>
              <a:t>&amp;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00B050"/>
                </a:solidFill>
              </a:rPr>
              <a:t>Continuous </a:t>
            </a:r>
            <a:endParaRPr lang="en-US" dirty="0" smtClean="0"/>
          </a:p>
          <a:p>
            <a:pPr algn="just"/>
            <a:r>
              <a:rPr lang="en-US" dirty="0" smtClean="0"/>
              <a:t>E.g., let X be the random variable (</a:t>
            </a:r>
            <a:r>
              <a:rPr lang="en-US" dirty="0" err="1" smtClean="0"/>
              <a:t>r.v</a:t>
            </a:r>
            <a:r>
              <a:rPr lang="en-US" dirty="0" smtClean="0"/>
              <a:t>.) that counts the number of 6s that we roll when we throw two dices</a:t>
            </a:r>
          </a:p>
          <a:p>
            <a:pPr lvl="1"/>
            <a:r>
              <a:rPr lang="en-US" altLang="x-none" dirty="0"/>
              <a:t>P(X=2)=P({6,6}) = 1/36</a:t>
            </a:r>
          </a:p>
          <a:p>
            <a:pPr lvl="1"/>
            <a:r>
              <a:rPr lang="en-US" altLang="x-none" dirty="0"/>
              <a:t>P(X=1)=P({1,6})+P({2,6})+P({3,6})+…+P({5,6})+P({6,1})+…=10/36</a:t>
            </a:r>
          </a:p>
          <a:p>
            <a:pPr lvl="1"/>
            <a:r>
              <a:rPr lang="en-US" altLang="x-none" dirty="0"/>
              <a:t>P(X=0)=?</a:t>
            </a:r>
          </a:p>
          <a:p>
            <a:pPr lvl="1"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88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Probabilistic Thinking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Very few aspects of life are </a:t>
            </a:r>
            <a:r>
              <a:rPr lang="en-US" dirty="0" smtClean="0">
                <a:solidFill>
                  <a:schemeClr val="accent2"/>
                </a:solidFill>
              </a:rPr>
              <a:t>deterministic 	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E.g., laws of (Newtonian) physics</a:t>
            </a:r>
          </a:p>
          <a:p>
            <a:pPr algn="just"/>
            <a:r>
              <a:rPr lang="en-US" dirty="0" smtClean="0">
                <a:solidFill>
                  <a:schemeClr val="tx1"/>
                </a:solidFill>
              </a:rPr>
              <a:t>In contrast, </a:t>
            </a:r>
            <a:r>
              <a:rPr lang="en-US" dirty="0" smtClean="0">
                <a:solidFill>
                  <a:schemeClr val="accent4"/>
                </a:solidFill>
              </a:rPr>
              <a:t>uncertainty</a:t>
            </a:r>
            <a:r>
              <a:rPr lang="en-US" dirty="0" smtClean="0">
                <a:solidFill>
                  <a:schemeClr val="tx1"/>
                </a:solidFill>
              </a:rPr>
              <a:t> accompanies the majority of our every day endeavors </a:t>
            </a:r>
          </a:p>
          <a:p>
            <a:pPr lvl="1" algn="just"/>
            <a:r>
              <a:rPr lang="en-US" dirty="0" smtClean="0">
                <a:solidFill>
                  <a:schemeClr val="tx1"/>
                </a:solidFill>
              </a:rPr>
              <a:t>The weatherman said it will rain tomorrow and you take an umbrella with you; you did not have to use it since it didn’t rain</a:t>
            </a:r>
          </a:p>
          <a:p>
            <a:pPr lvl="1" algn="just"/>
            <a:r>
              <a:rPr lang="en-US" dirty="0" smtClean="0">
                <a:solidFill>
                  <a:schemeClr val="tx1"/>
                </a:solidFill>
              </a:rPr>
              <a:t>New England Patriots open the season against the Cleveland Browns; Browns win</a:t>
            </a:r>
          </a:p>
          <a:p>
            <a:pPr lvl="1" algn="just"/>
            <a:r>
              <a:rPr lang="is-IS" dirty="0" smtClean="0">
                <a:solidFill>
                  <a:schemeClr val="tx1"/>
                </a:solidFill>
              </a:rPr>
              <a:t>…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48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Distributions of Random Variables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>
                <a:solidFill>
                  <a:schemeClr val="tx1"/>
                </a:solidFill>
              </a:rPr>
              <a:t>A </a:t>
            </a:r>
            <a:r>
              <a:rPr lang="en-US" dirty="0" smtClean="0">
                <a:solidFill>
                  <a:srgbClr val="0070C0"/>
                </a:solidFill>
              </a:rPr>
              <a:t>probability mass function 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pmf</a:t>
            </a:r>
            <a:r>
              <a:rPr lang="en-US" dirty="0" smtClean="0">
                <a:solidFill>
                  <a:schemeClr val="tx1"/>
                </a:solidFill>
              </a:rPr>
              <a:t>) assigns a probability to each possible value of a </a:t>
            </a:r>
            <a:r>
              <a:rPr lang="en-US" dirty="0" smtClean="0">
                <a:solidFill>
                  <a:srgbClr val="7030A0"/>
                </a:solidFill>
              </a:rPr>
              <a:t>discrete</a:t>
            </a:r>
            <a:r>
              <a:rPr lang="en-US" dirty="0" smtClean="0">
                <a:solidFill>
                  <a:schemeClr val="tx1"/>
                </a:solidFill>
              </a:rPr>
              <a:t> random variable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302" y="3424017"/>
            <a:ext cx="5695390" cy="2722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32972" y="4031734"/>
            <a:ext cx="1374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Funny </a:t>
            </a:r>
            <a:r>
              <a:rPr lang="en-US" smtClean="0"/>
              <a:t>“dice”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08692" y="5946746"/>
            <a:ext cx="122180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/>
              <a:t>Source: Math Stack Exchange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88773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Distributions of Random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Distribution over the sum of two </a:t>
            </a:r>
          </a:p>
          <a:p>
            <a:pPr marL="0" indent="0">
              <a:buNone/>
            </a:pPr>
            <a:r>
              <a:rPr lang="en-US" dirty="0" smtClean="0"/>
              <a:t>dice rolls</a:t>
            </a:r>
            <a:endParaRPr lang="en-US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463" y="2556932"/>
            <a:ext cx="5039134" cy="367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46714" y="5795396"/>
            <a:ext cx="122180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/>
              <a:t>Source: Math Stack Exchange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161728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 of Random Variables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A </a:t>
            </a:r>
            <a:r>
              <a:rPr lang="en-US" dirty="0" smtClean="0">
                <a:solidFill>
                  <a:srgbClr val="7030A0"/>
                </a:solidFill>
              </a:rPr>
              <a:t>continuous</a:t>
            </a:r>
            <a:r>
              <a:rPr lang="en-US" dirty="0" smtClean="0"/>
              <a:t> random variable X is described through the </a:t>
            </a:r>
            <a:r>
              <a:rPr lang="en-US" dirty="0" smtClean="0">
                <a:solidFill>
                  <a:srgbClr val="00B050"/>
                </a:solidFill>
              </a:rPr>
              <a:t>probability density function </a:t>
            </a:r>
            <a:r>
              <a:rPr lang="en-US" dirty="0" smtClean="0"/>
              <a:t>(pdf)</a:t>
            </a:r>
          </a:p>
          <a:p>
            <a:pPr algn="just"/>
            <a:r>
              <a:rPr lang="en-US" dirty="0" smtClean="0"/>
              <a:t>PDF describes the </a:t>
            </a:r>
            <a:r>
              <a:rPr lang="en-US" i="1" dirty="0" smtClean="0"/>
              <a:t>relative </a:t>
            </a:r>
            <a:r>
              <a:rPr lang="en-US" dirty="0" smtClean="0"/>
              <a:t>likelihood for X to take a given value</a:t>
            </a:r>
            <a:endParaRPr lang="en-US" dirty="0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/>
          </p:nvPr>
        </p:nvGraphicFramePr>
        <p:xfrm>
          <a:off x="6758487" y="4312635"/>
          <a:ext cx="2684463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6" name="Equation" r:id="rId4" imgW="1574800" imgH="317500" progId="Equation.3">
                  <p:embed/>
                </p:oleObj>
              </mc:Choice>
              <mc:Fallback>
                <p:oleObj name="Equation" r:id="rId4" imgW="1574800" imgH="317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8487" y="4312635"/>
                        <a:ext cx="2684463" cy="541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764" y="3838255"/>
            <a:ext cx="3632360" cy="2308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38568" y="5180254"/>
            <a:ext cx="3567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What is the probability that X = b?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1" y="5875868"/>
            <a:ext cx="79220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/>
              <a:t>Source: </a:t>
            </a:r>
            <a:r>
              <a:rPr lang="en-US" sz="700" dirty="0" err="1" smtClean="0"/>
              <a:t>wikipedia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97991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 of Random Variables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The </a:t>
            </a:r>
            <a:r>
              <a:rPr lang="en-US" dirty="0" smtClean="0">
                <a:solidFill>
                  <a:srgbClr val="00B050"/>
                </a:solidFill>
              </a:rPr>
              <a:t>cumulative distribution function </a:t>
            </a:r>
            <a:r>
              <a:rPr lang="en-US" dirty="0" smtClean="0"/>
              <a:t>(CDF) of a </a:t>
            </a:r>
            <a:r>
              <a:rPr lang="en-US" dirty="0" smtClean="0">
                <a:solidFill>
                  <a:srgbClr val="FF0000"/>
                </a:solidFill>
              </a:rPr>
              <a:t>continuous</a:t>
            </a:r>
            <a:r>
              <a:rPr lang="en-US" dirty="0" smtClean="0"/>
              <a:t> random variable X is: </a:t>
            </a:r>
            <a:endParaRPr lang="en-US" dirty="0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/>
          </p:nvPr>
        </p:nvGraphicFramePr>
        <p:xfrm>
          <a:off x="2063583" y="3850481"/>
          <a:ext cx="4214813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9" name="Equation" r:id="rId3" imgW="1828800" imgH="317500" progId="Equation.3">
                  <p:embed/>
                </p:oleObj>
              </mc:Choice>
              <mc:Fallback>
                <p:oleObj name="Equation" r:id="rId3" imgW="1828800" imgH="317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583" y="3850481"/>
                        <a:ext cx="4214813" cy="731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592" y="3112071"/>
            <a:ext cx="4728982" cy="303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56685" y="5811279"/>
            <a:ext cx="81304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/>
              <a:t>Source: Wikipedia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46046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</a:t>
            </a:r>
            <a:r>
              <a:rPr lang="en-US" dirty="0" err="1" smtClean="0"/>
              <a:t>r.v</a:t>
            </a:r>
            <a:r>
              <a:rPr lang="en-US" dirty="0" smtClean="0"/>
              <a:t>. Distributions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1926431" y="3017758"/>
          <a:ext cx="8585200" cy="103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2" name="Equation" r:id="rId3" imgW="4445000" imgH="533400" progId="Equation.3">
                  <p:embed/>
                </p:oleObj>
              </mc:Choice>
              <mc:Fallback>
                <p:oleObj name="Equation" r:id="rId3" imgW="4445000" imgH="53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6431" y="3017758"/>
                        <a:ext cx="8585200" cy="1030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1926431" y="4383599"/>
          <a:ext cx="2452687" cy="1570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3" name="Equation" r:id="rId5" imgW="1270000" imgH="812800" progId="Equation.3">
                  <p:embed/>
                </p:oleObj>
              </mc:Choice>
              <mc:Fallback>
                <p:oleObj name="Equation" r:id="rId5" imgW="1270000" imgH="812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6431" y="4383599"/>
                        <a:ext cx="2452687" cy="1570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6064702" y="4224054"/>
          <a:ext cx="3041650" cy="188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4" name="Equation" r:id="rId7" imgW="1574800" imgH="977900" progId="Equation.3">
                  <p:embed/>
                </p:oleObj>
              </mc:Choice>
              <mc:Fallback>
                <p:oleObj name="Equation" r:id="rId7" imgW="1574800" imgH="977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4702" y="4224054"/>
                        <a:ext cx="3041650" cy="188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608881" y="2660111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3"/>
                </a:solidFill>
              </a:rPr>
              <a:t>CDF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3099" y="4383599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3"/>
                </a:solidFill>
              </a:rPr>
              <a:t>PMF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89317" y="4383599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3"/>
                </a:solidFill>
              </a:rPr>
              <a:t>PDF</a:t>
            </a:r>
            <a:endParaRPr lang="en-US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57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Expectations and Variance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the discrete random variable X has </a:t>
            </a:r>
            <a:r>
              <a:rPr lang="en-US" dirty="0" err="1"/>
              <a:t>pmf</a:t>
            </a:r>
            <a:r>
              <a:rPr lang="en-US" dirty="0"/>
              <a:t> p(x), then the expected value of X is: </a:t>
            </a:r>
            <a:endParaRPr lang="en-US" dirty="0" smtClean="0"/>
          </a:p>
          <a:p>
            <a:r>
              <a:rPr lang="en-US" dirty="0"/>
              <a:t>For a continuous </a:t>
            </a:r>
            <a:r>
              <a:rPr lang="en-US" dirty="0" err="1"/>
              <a:t>r.v</a:t>
            </a:r>
            <a:r>
              <a:rPr lang="en-US" dirty="0"/>
              <a:t>. we have a similar result</a:t>
            </a:r>
            <a:r>
              <a:rPr lang="en-US" dirty="0" smtClean="0"/>
              <a:t>:</a:t>
            </a:r>
          </a:p>
          <a:p>
            <a:r>
              <a:rPr lang="en-US" dirty="0"/>
              <a:t>Expectation is linear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r>
              <a:rPr lang="en-US" dirty="0" smtClean="0"/>
              <a:t>Variance is not linear: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/>
          </p:nvPr>
        </p:nvGraphicFramePr>
        <p:xfrm>
          <a:off x="2549124" y="2961130"/>
          <a:ext cx="1989138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6" name="Equation" r:id="rId3" imgW="1066800" imgH="292100" progId="Equation.3">
                  <p:embed/>
                </p:oleObj>
              </mc:Choice>
              <mc:Fallback>
                <p:oleObj name="Equation" r:id="rId3" imgW="10668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9124" y="2961130"/>
                        <a:ext cx="1989138" cy="544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5"/>
          <p:cNvGraphicFramePr>
            <a:graphicFrameLocks noChangeAspect="1"/>
          </p:cNvGraphicFramePr>
          <p:nvPr>
            <p:extLst/>
          </p:nvPr>
        </p:nvGraphicFramePr>
        <p:xfrm>
          <a:off x="7100265" y="3365540"/>
          <a:ext cx="227330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7" name="Equation" r:id="rId5" imgW="1219200" imgH="317500" progId="Equation.3">
                  <p:embed/>
                </p:oleObj>
              </mc:Choice>
              <mc:Fallback>
                <p:oleObj name="Equation" r:id="rId5" imgW="1219200" imgH="317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0265" y="3365540"/>
                        <a:ext cx="227330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6"/>
          <p:cNvGraphicFramePr>
            <a:graphicFrameLocks noChangeAspect="1"/>
          </p:cNvGraphicFramePr>
          <p:nvPr>
            <p:extLst/>
          </p:nvPr>
        </p:nvGraphicFramePr>
        <p:xfrm>
          <a:off x="4197656" y="3889986"/>
          <a:ext cx="4973638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8" name="Equation" r:id="rId7" imgW="2527300" imgH="444500" progId="Equation.3">
                  <p:embed/>
                </p:oleObj>
              </mc:Choice>
              <mc:Fallback>
                <p:oleObj name="Equation" r:id="rId7" imgW="25273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7656" y="3889986"/>
                        <a:ext cx="4973638" cy="87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7"/>
          <p:cNvGraphicFramePr>
            <a:graphicFrameLocks noChangeAspect="1"/>
          </p:cNvGraphicFramePr>
          <p:nvPr>
            <p:extLst/>
          </p:nvPr>
        </p:nvGraphicFramePr>
        <p:xfrm>
          <a:off x="1948827" y="5439591"/>
          <a:ext cx="6288088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9" name="Equation" r:id="rId9" imgW="2565400" imgH="228600" progId="Equation.3">
                  <p:embed/>
                </p:oleObj>
              </mc:Choice>
              <mc:Fallback>
                <p:oleObj name="Equation" r:id="rId9" imgW="2565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8827" y="5439591"/>
                        <a:ext cx="6288088" cy="560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576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Normal Random Variable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Many quantities are known (or assumed) to follow a normal random variable</a:t>
            </a:r>
          </a:p>
          <a:p>
            <a:pPr lvl="1" algn="just"/>
            <a:r>
              <a:rPr lang="en-US" dirty="0" smtClean="0"/>
              <a:t>A person’s IQ, a player’s batting average, a person’s height etc. </a:t>
            </a:r>
          </a:p>
          <a:p>
            <a:pPr algn="just"/>
            <a:r>
              <a:rPr lang="en-US" dirty="0" smtClean="0">
                <a:solidFill>
                  <a:schemeClr val="tx1"/>
                </a:solidFill>
              </a:rPr>
              <a:t>This </a:t>
            </a:r>
            <a:r>
              <a:rPr lang="en-US" dirty="0" smtClean="0"/>
              <a:t>allows us to determine how unusual an observation is </a:t>
            </a:r>
          </a:p>
          <a:p>
            <a:pPr lvl="1" algn="just"/>
            <a:r>
              <a:rPr lang="en-US" dirty="0" smtClean="0"/>
              <a:t>E.g., which is more unusual: a major league batter who hits .360 or a person with IQ 140?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7549" b="18212"/>
          <a:stretch/>
        </p:blipFill>
        <p:spPr>
          <a:xfrm>
            <a:off x="3985534" y="4394200"/>
            <a:ext cx="3897537" cy="17526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854700" y="5875868"/>
            <a:ext cx="914400" cy="391584"/>
            <a:chOff x="5854700" y="5875868"/>
            <a:chExt cx="914400" cy="391584"/>
          </a:xfrm>
        </p:grpSpPr>
        <p:sp>
          <p:nvSpPr>
            <p:cNvPr id="6" name="Oval 5"/>
            <p:cNvSpPr/>
            <p:nvPr/>
          </p:nvSpPr>
          <p:spPr>
            <a:xfrm>
              <a:off x="5854700" y="5875868"/>
              <a:ext cx="457200" cy="385232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311900" y="5882220"/>
              <a:ext cx="457200" cy="385232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883071" y="5868429"/>
            <a:ext cx="81304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/>
              <a:t>Source: Wikipedia</a:t>
            </a:r>
            <a:endParaRPr lang="en-US" sz="700" dirty="0"/>
          </a:p>
        </p:txBody>
      </p:sp>
      <p:sp>
        <p:nvSpPr>
          <p:cNvPr id="10" name="TextBox 9"/>
          <p:cNvSpPr txBox="1"/>
          <p:nvPr/>
        </p:nvSpPr>
        <p:spPr>
          <a:xfrm>
            <a:off x="3183528" y="5811279"/>
            <a:ext cx="81304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/>
              <a:t>Source: Wikipedia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83022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Standard Normal Random Variable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z-scores have an average of 0 and standard deviation of 1</a:t>
            </a:r>
          </a:p>
          <a:p>
            <a:pPr lvl="1" algn="just"/>
            <a:r>
              <a:rPr lang="en-US" dirty="0"/>
              <a:t>A z-score of ±2 </a:t>
            </a:r>
            <a:r>
              <a:rPr lang="en-US" dirty="0" smtClean="0"/>
              <a:t>indicates that an observation more extreme than our data point has roughly a 5% chance of occurring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1" y="2717800"/>
            <a:ext cx="5422900" cy="1498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346950" y="3230817"/>
                <a:ext cx="1854482" cy="4725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𝑧</m:t>
                      </m:r>
                      <m:r>
                        <a:rPr lang="en-US" b="0" i="1" smtClean="0">
                          <a:latin typeface="Cambria Math" charset="0"/>
                        </a:rPr>
                        <m:t>−</m:t>
                      </m:r>
                      <m:r>
                        <a:rPr lang="en-US" b="0" i="1" smtClean="0">
                          <a:latin typeface="Cambria Math" charset="0"/>
                        </a:rPr>
                        <m:t>𝑠𝑐𝑜𝑟𝑒</m:t>
                      </m:r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l-GR" b="0" i="1" smtClean="0">
                              <a:latin typeface="Cambria Math" charset="0"/>
                            </a:rPr>
                            <m:t>𝜇</m:t>
                          </m:r>
                        </m:num>
                        <m:den>
                          <m:r>
                            <a:rPr lang="el-GR" b="0" i="1" smtClean="0">
                              <a:latin typeface="Cambria Math" charset="0"/>
                            </a:rPr>
                            <m:t>𝜎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6950" y="3230817"/>
                <a:ext cx="1854482" cy="4725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99662" y="2482306"/>
            <a:ext cx="68961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/>
              <a:t>Source</a:t>
            </a:r>
            <a:r>
              <a:rPr lang="en-US" sz="700" smtClean="0"/>
              <a:t>: </a:t>
            </a:r>
            <a:r>
              <a:rPr lang="en-US" sz="700" dirty="0" err="1" smtClean="0"/>
              <a:t>Quora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139364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Standard Normal Random Variable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Quiz</a:t>
            </a:r>
          </a:p>
          <a:p>
            <a:pPr lvl="1"/>
            <a:r>
              <a:rPr lang="en-US" dirty="0" smtClean="0"/>
              <a:t>Stock market return: </a:t>
            </a:r>
            <a:r>
              <a:rPr lang="el-GR" dirty="0" smtClean="0"/>
              <a:t>μ=0%, σ=1.5%</a:t>
            </a:r>
          </a:p>
          <a:p>
            <a:pPr lvl="1"/>
            <a:r>
              <a:rPr lang="en-US" dirty="0" smtClean="0"/>
              <a:t>Height of American male: </a:t>
            </a:r>
            <a:r>
              <a:rPr lang="el-GR" dirty="0" smtClean="0"/>
              <a:t>μ=69</a:t>
            </a:r>
            <a:r>
              <a:rPr lang="en-US" dirty="0" smtClean="0"/>
              <a:t>in</a:t>
            </a:r>
            <a:r>
              <a:rPr lang="el-GR" dirty="0" smtClean="0"/>
              <a:t>, σ=4</a:t>
            </a:r>
            <a:r>
              <a:rPr lang="en-US" dirty="0" smtClean="0"/>
              <a:t>in</a:t>
            </a:r>
          </a:p>
          <a:p>
            <a:pPr lvl="1" algn="just"/>
            <a:r>
              <a:rPr lang="en-US" dirty="0" smtClean="0"/>
              <a:t>What is more unusual: (a) </a:t>
            </a:r>
            <a:r>
              <a:rPr lang="en-US" dirty="0"/>
              <a:t>a 22% drop in the stock market in a day </a:t>
            </a:r>
            <a:r>
              <a:rPr lang="en-US" dirty="0" smtClean="0"/>
              <a:t>or (b</a:t>
            </a:r>
            <a:r>
              <a:rPr lang="en-US" dirty="0"/>
              <a:t>) seeing a 30-inch-tall male walk down the street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62350" y="5029200"/>
                <a:ext cx="4759701" cy="520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𝑎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−22−0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1.5</m:t>
                          </m:r>
                        </m:den>
                      </m:f>
                      <m:r>
                        <a:rPr lang="en-US" b="0" i="1" smtClean="0">
                          <a:latin typeface="Cambria Math" charset="0"/>
                        </a:rPr>
                        <m:t>=−14.67, 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𝑏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30−69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4</m:t>
                          </m:r>
                        </m:den>
                      </m:f>
                      <m:r>
                        <a:rPr lang="en-US" b="0" i="1" smtClean="0">
                          <a:latin typeface="Cambria Math" charset="0"/>
                        </a:rPr>
                        <m:t>=−9.75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2350" y="5029200"/>
                <a:ext cx="4759701" cy="52046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161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Uniform Random Variable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This distribution describes a variable that takes </a:t>
            </a:r>
            <a:r>
              <a:rPr lang="en-US" dirty="0" smtClean="0">
                <a:solidFill>
                  <a:schemeClr val="accent1"/>
                </a:solidFill>
              </a:rPr>
              <a:t>equally probably values </a:t>
            </a:r>
            <a:r>
              <a:rPr lang="en-US" dirty="0" smtClean="0"/>
              <a:t>within a range: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8510" y="3472565"/>
            <a:ext cx="3175000" cy="2273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10710175" y="5775840"/>
            <a:ext cx="176181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/>
              <a:t>Source: </a:t>
            </a:r>
            <a:r>
              <a:rPr lang="en-US" sz="700" dirty="0" err="1" smtClean="0"/>
              <a:t>wikipedia</a:t>
            </a:r>
            <a:r>
              <a:rPr lang="en-US" sz="700" dirty="0" smtClean="0"/>
              <a:t> </a:t>
            </a:r>
            <a:endParaRPr lang="en-US" sz="7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705054" y="3774259"/>
                <a:ext cx="2758063" cy="8842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𝑏</m:t>
                                    </m:r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𝑎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∈[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𝑎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𝑏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]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𝑜𝑡h𝑒𝑟𝑤𝑖𝑠𝑒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5054" y="3774259"/>
                <a:ext cx="2758063" cy="88428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1105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Probabilistic Thinking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Most people are comfortable only with certainty statements</a:t>
            </a:r>
          </a:p>
          <a:p>
            <a:pPr lvl="1"/>
            <a:r>
              <a:rPr lang="en-US" dirty="0" smtClean="0"/>
              <a:t>Tomorrow it </a:t>
            </a:r>
            <a:r>
              <a:rPr lang="en-US" b="1" dirty="0" smtClean="0"/>
              <a:t>will rain</a:t>
            </a:r>
          </a:p>
          <a:p>
            <a:pPr lvl="1"/>
            <a:r>
              <a:rPr lang="en-US" dirty="0" smtClean="0"/>
              <a:t>Hillary Clinton </a:t>
            </a:r>
            <a:r>
              <a:rPr lang="en-US" b="1" dirty="0" smtClean="0"/>
              <a:t>will win </a:t>
            </a:r>
            <a:r>
              <a:rPr lang="en-US" dirty="0" smtClean="0"/>
              <a:t>the next Presidential election</a:t>
            </a:r>
            <a:endParaRPr lang="en-US" b="1" dirty="0" smtClean="0"/>
          </a:p>
          <a:p>
            <a:pPr lvl="1"/>
            <a:r>
              <a:rPr lang="is-IS" dirty="0" smtClean="0"/>
              <a:t>…</a:t>
            </a:r>
            <a:endParaRPr lang="en-US" dirty="0" smtClean="0"/>
          </a:p>
          <a:p>
            <a:pPr algn="just"/>
            <a:r>
              <a:rPr lang="en-US" dirty="0" smtClean="0"/>
              <a:t>Unfortunately the most </a:t>
            </a:r>
            <a:r>
              <a:rPr lang="en-US" dirty="0" smtClean="0">
                <a:solidFill>
                  <a:srgbClr val="0070C0"/>
                </a:solidFill>
              </a:rPr>
              <a:t>honest</a:t>
            </a:r>
            <a:r>
              <a:rPr lang="en-US" dirty="0" smtClean="0"/>
              <a:t> expression of future projections must include </a:t>
            </a:r>
            <a:r>
              <a:rPr lang="en-US" dirty="0" smtClean="0">
                <a:solidFill>
                  <a:srgbClr val="00B050"/>
                </a:solidFill>
              </a:rPr>
              <a:t>uncertainty</a:t>
            </a:r>
          </a:p>
          <a:p>
            <a:pPr lvl="1" algn="just"/>
            <a:r>
              <a:rPr lang="en-US" dirty="0" smtClean="0">
                <a:solidFill>
                  <a:schemeClr val="tx1"/>
                </a:solidFill>
              </a:rPr>
              <a:t>There is a 78% chance that tomorrow will rain</a:t>
            </a:r>
          </a:p>
          <a:p>
            <a:pPr lvl="1" algn="just"/>
            <a:r>
              <a:rPr lang="is-IS" dirty="0" smtClean="0">
                <a:solidFill>
                  <a:schemeClr val="tx1"/>
                </a:solidFill>
              </a:rPr>
              <a:t>…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54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Exponential distribution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An exponential distribution describes the </a:t>
            </a:r>
            <a:r>
              <a:rPr lang="en-US" dirty="0" smtClean="0">
                <a:solidFill>
                  <a:schemeClr val="accent5"/>
                </a:solidFill>
              </a:rPr>
              <a:t>time between two events </a:t>
            </a:r>
            <a:r>
              <a:rPr lang="en-US" dirty="0" smtClean="0"/>
              <a:t>that follow the </a:t>
            </a:r>
            <a:r>
              <a:rPr lang="en-US" dirty="0" smtClean="0">
                <a:solidFill>
                  <a:schemeClr val="accent6"/>
                </a:solidFill>
              </a:rPr>
              <a:t>Poisson process</a:t>
            </a:r>
            <a:r>
              <a:rPr lang="en-US" dirty="0" smtClean="0"/>
              <a:t>:</a:t>
            </a:r>
          </a:p>
          <a:p>
            <a:pPr lvl="1" algn="just"/>
            <a:r>
              <a:rPr lang="en-US" dirty="0" smtClean="0"/>
              <a:t>Events occur continually and independently of each other</a:t>
            </a:r>
          </a:p>
          <a:p>
            <a:pPr lvl="1" algn="just"/>
            <a:r>
              <a:rPr lang="en-US" dirty="0" smtClean="0"/>
              <a:t>Events occur at a constant average rate </a:t>
            </a:r>
          </a:p>
          <a:p>
            <a:pPr algn="just"/>
            <a:r>
              <a:rPr lang="en-US" dirty="0" smtClean="0"/>
              <a:t>For example, the time between the goals scored by a soccer </a:t>
            </a:r>
          </a:p>
          <a:p>
            <a:pPr marL="0" indent="0" algn="just">
              <a:buNone/>
            </a:pPr>
            <a:r>
              <a:rPr lang="en-US" dirty="0" smtClean="0"/>
              <a:t>team, or the time between two calls received in a call center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5087" y="3997842"/>
            <a:ext cx="2805815" cy="22446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859618" y="5418116"/>
                <a:ext cx="2604977" cy="2899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l-GR" b="0" i="1" smtClean="0">
                        <a:latin typeface="Cambria Math" charset="0"/>
                      </a:rPr>
                      <m:t>𝜆</m:t>
                    </m:r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l-GR" b="0" i="1" smtClean="0">
                            <a:latin typeface="Cambria Math" charset="0"/>
                          </a:rPr>
                          <m:t>−</m:t>
                        </m:r>
                        <m:r>
                          <a:rPr lang="el-GR" b="0" i="1" smtClean="0">
                            <a:latin typeface="Cambria Math" charset="0"/>
                          </a:rPr>
                          <m:t>𝜆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𝑥</m:t>
                    </m:r>
                    <m:r>
                      <a:rPr lang="en-US" i="1">
                        <a:latin typeface="Cambria Math" charset="0"/>
                      </a:rPr>
                      <m:t>≥0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9618" y="5418116"/>
                <a:ext cx="2604977" cy="289951"/>
              </a:xfrm>
              <a:prstGeom prst="rect">
                <a:avLst/>
              </a:prstGeom>
              <a:blipFill rotWithShape="0">
                <a:blip r:embed="rId3"/>
                <a:stretch>
                  <a:fillRect l="-4215" t="-21277" b="-51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/>
          <p:cNvSpPr/>
          <p:nvPr/>
        </p:nvSpPr>
        <p:spPr>
          <a:xfrm>
            <a:off x="4593266" y="5428749"/>
            <a:ext cx="159488" cy="270303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625702" y="5769813"/>
            <a:ext cx="3318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Average rate of the process’ events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10659994" y="6039117"/>
            <a:ext cx="176181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/>
              <a:t>Source: </a:t>
            </a:r>
            <a:r>
              <a:rPr lang="en-US" sz="700" dirty="0" err="1" smtClean="0"/>
              <a:t>wikipedia</a:t>
            </a:r>
            <a:r>
              <a:rPr lang="en-US" sz="700" dirty="0" smtClean="0"/>
              <a:t> 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16182868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Poisson distribution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This describes a </a:t>
            </a:r>
            <a:r>
              <a:rPr lang="en-US" dirty="0" smtClean="0">
                <a:solidFill>
                  <a:schemeClr val="accent4"/>
                </a:solidFill>
              </a:rPr>
              <a:t>discrete</a:t>
            </a:r>
            <a:r>
              <a:rPr lang="en-US" dirty="0" smtClean="0"/>
              <a:t> random variable that represents the </a:t>
            </a:r>
            <a:r>
              <a:rPr lang="en-US" dirty="0" smtClean="0">
                <a:solidFill>
                  <a:srgbClr val="FFC000"/>
                </a:solidFill>
              </a:rPr>
              <a:t>number of events </a:t>
            </a:r>
            <a:r>
              <a:rPr lang="en-US" dirty="0" smtClean="0"/>
              <a:t>of a Poisson process occurring </a:t>
            </a:r>
            <a:r>
              <a:rPr lang="en-US" dirty="0" smtClean="0">
                <a:solidFill>
                  <a:srgbClr val="0070C0"/>
                </a:solidFill>
              </a:rPr>
              <a:t>within a fixed interval of time </a:t>
            </a:r>
            <a:endParaRPr lang="en-US" dirty="0">
              <a:solidFill>
                <a:srgbClr val="0070C0"/>
              </a:solidFill>
            </a:endParaRPr>
          </a:p>
          <a:p>
            <a:pPr lvl="1" algn="just"/>
            <a:r>
              <a:rPr lang="en-US" dirty="0" smtClean="0">
                <a:solidFill>
                  <a:schemeClr val="tx1"/>
                </a:solidFill>
              </a:rPr>
              <a:t>For instance, the number of goals scored by the home team in a hockey game, the number of calls received by a phone call center during a day etc.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5327" y="4416057"/>
            <a:ext cx="2283046" cy="18264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10763338" y="6046773"/>
            <a:ext cx="176181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/>
              <a:t>Source: </a:t>
            </a:r>
            <a:r>
              <a:rPr lang="en-US" sz="700" dirty="0" err="1" smtClean="0"/>
              <a:t>wikipedia</a:t>
            </a:r>
            <a:r>
              <a:rPr lang="en-US" sz="700" dirty="0" smtClean="0"/>
              <a:t> </a:t>
            </a:r>
            <a:endParaRPr lang="en-US" sz="7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992524" y="4587949"/>
                <a:ext cx="1542345" cy="5615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𝑘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charset="0"/>
                            </a:rPr>
                            <m:t>−</m:t>
                          </m:r>
                          <m:r>
                            <a:rPr lang="el-GR" i="1">
                              <a:latin typeface="Cambria Math" charset="0"/>
                            </a:rPr>
                            <m:t>𝜆</m:t>
                          </m:r>
                        </m:sup>
                      </m:sSup>
                      <m:f>
                        <m:f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l-GR" b="0" i="1" smtClean="0">
                                  <a:latin typeface="Cambria Math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charset="0"/>
                                </a:rPr>
                                <m:t>𝑘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!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2524" y="4587949"/>
                <a:ext cx="1542345" cy="56156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5090695" y="4731316"/>
            <a:ext cx="159488" cy="270303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123131" y="5072380"/>
            <a:ext cx="3318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Average rate of the process’ events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1142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Bernoulli distribution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Bernoulli distribution describes the outcome of a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binary experiment </a:t>
            </a:r>
            <a:r>
              <a:rPr lang="en-US" dirty="0" smtClean="0"/>
              <a:t>(yes/no) also called </a:t>
            </a:r>
            <a:r>
              <a:rPr lang="en-US" dirty="0" smtClean="0">
                <a:solidFill>
                  <a:srgbClr val="00B0F0"/>
                </a:solidFill>
              </a:rPr>
              <a:t>Bernoulli trial</a:t>
            </a:r>
          </a:p>
          <a:p>
            <a:pPr lvl="1" algn="just"/>
            <a:r>
              <a:rPr lang="en-US" dirty="0" smtClean="0"/>
              <a:t>Coin flip</a:t>
            </a:r>
          </a:p>
          <a:p>
            <a:pPr lvl="1" algn="just"/>
            <a:r>
              <a:rPr lang="en-US" dirty="0" smtClean="0"/>
              <a:t>Free throw shot </a:t>
            </a:r>
          </a:p>
          <a:p>
            <a:pPr algn="just"/>
            <a:r>
              <a:rPr lang="en-US" dirty="0" smtClean="0"/>
              <a:t>Assuming k=1 for “yes” and k=0 for “no” we have: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178056" y="5300330"/>
                <a:ext cx="2276136" cy="6178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𝑘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𝑘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=1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1−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𝑘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=0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8056" y="5300330"/>
                <a:ext cx="2276136" cy="61786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8271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Binomial distribution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The </a:t>
            </a:r>
            <a:r>
              <a:rPr lang="en-US" dirty="0"/>
              <a:t>b</a:t>
            </a:r>
            <a:r>
              <a:rPr lang="en-US" dirty="0" smtClean="0"/>
              <a:t>inomial distribution describes the </a:t>
            </a:r>
            <a:r>
              <a:rPr lang="en-US" dirty="0" smtClean="0">
                <a:solidFill>
                  <a:srgbClr val="00B0F0"/>
                </a:solidFill>
              </a:rPr>
              <a:t>number of successful Bernoulli trials </a:t>
            </a:r>
            <a:r>
              <a:rPr lang="en-US" dirty="0" smtClean="0"/>
              <a:t>in a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series of n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independent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trials</a:t>
            </a:r>
          </a:p>
          <a:p>
            <a:pPr lvl="1" algn="just"/>
            <a:r>
              <a:rPr lang="en-US" dirty="0" smtClean="0">
                <a:solidFill>
                  <a:schemeClr val="tx1"/>
                </a:solidFill>
              </a:rPr>
              <a:t>Number of heads in a series of 100 coin flips</a:t>
            </a:r>
          </a:p>
          <a:p>
            <a:pPr lvl="1" algn="just"/>
            <a:r>
              <a:rPr lang="en-US" dirty="0" smtClean="0">
                <a:solidFill>
                  <a:schemeClr val="tx1"/>
                </a:solidFill>
              </a:rPr>
              <a:t>Number of free throws made in a series of 100 free throw shots</a:t>
            </a:r>
          </a:p>
          <a:p>
            <a:pPr algn="just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1228" y="4274288"/>
            <a:ext cx="2684047" cy="17873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10667645" y="6046773"/>
            <a:ext cx="176181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/>
              <a:t>Source: </a:t>
            </a:r>
            <a:r>
              <a:rPr lang="en-US" sz="700" dirty="0" err="1" smtClean="0"/>
              <a:t>wikipedia</a:t>
            </a:r>
            <a:r>
              <a:rPr lang="en-US" sz="700" dirty="0" smtClean="0"/>
              <a:t> </a:t>
            </a:r>
            <a:endParaRPr lang="en-US" sz="7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253562" y="4470991"/>
                <a:ext cx="2743764" cy="4158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𝑘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 </m:t>
                      </m:r>
                      <m:d>
                        <m:dPr>
                          <m:ctrlPr>
                            <a:rPr lang="is-IS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s-CZ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charset="0"/>
                                  </a:rPr>
                                  <m:t>𝑛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𝑘</m:t>
                                </m:r>
                              </m:e>
                            </m:mr>
                          </m:m>
                        </m:e>
                      </m:d>
                      <m:sSup>
                        <m:sSup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𝑝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𝑘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𝑝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3562" y="4470991"/>
                <a:ext cx="2743764" cy="415883"/>
              </a:xfrm>
              <a:prstGeom prst="rect">
                <a:avLst/>
              </a:prstGeom>
              <a:blipFill rotWithShape="0">
                <a:blip r:embed="rId3"/>
                <a:stretch>
                  <a:fillRect l="-2444" t="-78261" r="-1111" b="-10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4072270" y="4470991"/>
            <a:ext cx="393404" cy="415883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95433" y="5012039"/>
            <a:ext cx="6065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Number of possible ways to choose k items from a set of n items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65706" y="4533165"/>
            <a:ext cx="286970" cy="353710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37019" y="5443953"/>
            <a:ext cx="4176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Probability of success of each Bernoulli trial</a:t>
            </a:r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0733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Geometric distribution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The geometric distribution describes the </a:t>
            </a:r>
            <a:r>
              <a:rPr lang="en-US" dirty="0" smtClean="0">
                <a:solidFill>
                  <a:schemeClr val="accent5"/>
                </a:solidFill>
              </a:rPr>
              <a:t>number of independent Bernoulli trials </a:t>
            </a:r>
            <a:r>
              <a:rPr lang="en-US" dirty="0" smtClean="0">
                <a:solidFill>
                  <a:srgbClr val="7030A0"/>
                </a:solidFill>
              </a:rPr>
              <a:t>needed to get one success</a:t>
            </a:r>
          </a:p>
          <a:p>
            <a:pPr lvl="1" algn="just"/>
            <a:r>
              <a:rPr lang="en-US" dirty="0" smtClean="0">
                <a:solidFill>
                  <a:schemeClr val="tx2"/>
                </a:solidFill>
              </a:rPr>
              <a:t>The number of kidney donors passed until one with matching kidney is found</a:t>
            </a:r>
          </a:p>
          <a:p>
            <a:pPr lvl="1" algn="just"/>
            <a:r>
              <a:rPr lang="en-US" dirty="0" smtClean="0">
                <a:solidFill>
                  <a:schemeClr val="tx2"/>
                </a:solidFill>
              </a:rPr>
              <a:t>The number of kids a family has before they have a boy</a:t>
            </a:r>
          </a:p>
          <a:p>
            <a:pPr algn="just"/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852" y="3939266"/>
            <a:ext cx="2353608" cy="19366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625702" y="4766598"/>
                <a:ext cx="2106026" cy="2819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𝑘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𝑝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latin typeface="Cambria Math" charset="0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5702" y="4766598"/>
                <a:ext cx="2106026" cy="281937"/>
              </a:xfrm>
              <a:prstGeom prst="rect">
                <a:avLst/>
              </a:prstGeom>
              <a:blipFill rotWithShape="0">
                <a:blip r:embed="rId3"/>
                <a:stretch>
                  <a:fillRect l="-2029" t="-4348" r="-2319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4921157" y="4766598"/>
            <a:ext cx="286970" cy="353710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09428" y="5301585"/>
            <a:ext cx="4176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Probability of success of each Bernoulli trial</a:t>
            </a:r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4701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Limit Theorem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 smtClean="0"/>
                  <a:t>Consider n observations X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, X</a:t>
                </a:r>
                <a:r>
                  <a:rPr lang="en-US" baseline="-25000" dirty="0" smtClean="0"/>
                  <a:t>2</a:t>
                </a:r>
                <a:r>
                  <a:rPr lang="en-US" dirty="0" smtClean="0"/>
                  <a:t>,</a:t>
                </a:r>
                <a:r>
                  <a:rPr lang="is-IS" dirty="0" smtClean="0"/>
                  <a:t>…,X</a:t>
                </a:r>
                <a:r>
                  <a:rPr lang="is-IS" baseline="-25000" dirty="0" smtClean="0"/>
                  <a:t>n </a:t>
                </a:r>
              </a:p>
              <a:p>
                <a:pPr lvl="1"/>
                <a:r>
                  <a:rPr lang="is-IS" dirty="0" smtClean="0"/>
                  <a:t>I.I.D. </a:t>
                </a:r>
                <a:r>
                  <a:rPr lang="is-IS" dirty="0" smtClean="0">
                    <a:sym typeface="Wingdings"/>
                  </a:rPr>
                  <a:t> independent, identically-distributed (i.e., they follow the same distribution)</a:t>
                </a:r>
              </a:p>
              <a:p>
                <a:pPr lvl="1"/>
                <a:r>
                  <a:rPr lang="en-US" dirty="0" smtClean="0">
                    <a:sym typeface="Wingdings"/>
                  </a:rPr>
                  <a:t>M</a:t>
                </a:r>
                <a:r>
                  <a:rPr lang="is-IS" dirty="0" smtClean="0">
                    <a:sym typeface="Wingdings"/>
                  </a:rPr>
                  <a:t>ean = </a:t>
                </a:r>
                <a:r>
                  <a:rPr lang="el-GR" dirty="0" smtClean="0">
                    <a:sym typeface="Wingdings"/>
                  </a:rPr>
                  <a:t>μ</a:t>
                </a:r>
                <a:r>
                  <a:rPr lang="en-US" dirty="0" smtClean="0">
                    <a:sym typeface="Wingdings"/>
                  </a:rPr>
                  <a:t>, variance = </a:t>
                </a:r>
                <a:r>
                  <a:rPr lang="el-GR" dirty="0" smtClean="0">
                    <a:sym typeface="Wingdings"/>
                  </a:rPr>
                  <a:t>σ</a:t>
                </a:r>
                <a:r>
                  <a:rPr lang="el-GR" baseline="30000" dirty="0" smtClean="0">
                    <a:sym typeface="Wingdings"/>
                  </a:rPr>
                  <a:t>2</a:t>
                </a:r>
                <a:endParaRPr lang="el-GR" dirty="0" smtClean="0">
                  <a:sym typeface="Wingdings"/>
                </a:endParaRPr>
              </a:p>
              <a:p>
                <a:pPr algn="just"/>
                <a:r>
                  <a:rPr lang="en-US" dirty="0" smtClean="0">
                    <a:sym typeface="Wingdings"/>
                  </a:rPr>
                  <a:t>The distribution of the sample mean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charset="0"/>
                            <a:sym typeface="Wingdings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𝑋</m:t>
                        </m:r>
                      </m:e>
                    </m:acc>
                  </m:oMath>
                </a14:m>
                <a:r>
                  <a:rPr lang="en-US" dirty="0" smtClean="0">
                    <a:sym typeface="Wingdings"/>
                  </a:rPr>
                  <a:t> of these variables approaches a normal distribution as n gets larger: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charset="0"/>
                            <a:sym typeface="Wingdings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𝑋</m:t>
                        </m:r>
                      </m:e>
                    </m:acc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  <a:sym typeface="Wingdings"/>
                      </a:rPr>
                      <m:t>~</m:t>
                    </m:r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  <a:sym typeface="Wingdings"/>
                      </a:rPr>
                      <m:t>𝒩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  <a:sym typeface="Wingdings"/>
                          </a:rPr>
                        </m:ctrlPr>
                      </m:dPr>
                      <m:e>
                        <m:r>
                          <a:rPr lang="el-GR" b="0" i="1" smtClean="0">
                            <a:latin typeface="Cambria Math" charset="0"/>
                            <a:ea typeface="Cambria Math" charset="0"/>
                            <a:cs typeface="Cambria Math" charset="0"/>
                            <a:sym typeface="Wingdings"/>
                          </a:rPr>
                          <m:t>𝜇</m:t>
                        </m:r>
                        <m:r>
                          <a:rPr lang="el-GR" b="0" i="1" smtClean="0">
                            <a:latin typeface="Cambria Math" charset="0"/>
                            <a:ea typeface="Cambria Math" charset="0"/>
                            <a:cs typeface="Cambria Math" charset="0"/>
                            <a:sym typeface="Wingdings"/>
                          </a:rPr>
                          <m:t>,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  <a:sym typeface="Wingdings"/>
                              </a:rPr>
                            </m:ctrlPr>
                          </m:fPr>
                          <m:num>
                            <m:r>
                              <a:rPr lang="el-GR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  <a:sym typeface="Wingdings"/>
                              </a:rPr>
                              <m:t>𝜎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l-GR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  <a:sym typeface="Wingdings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  <a:sym typeface="Wingdings"/>
                                  </a:rPr>
                                  <m:t>𝑛</m:t>
                                </m:r>
                              </m:e>
                            </m:rad>
                          </m:den>
                        </m:f>
                      </m:e>
                    </m:d>
                  </m:oMath>
                </a14:m>
                <a:endParaRPr lang="en-US" b="0" dirty="0" smtClean="0">
                  <a:ea typeface="Cambria Math" charset="0"/>
                  <a:cs typeface="Cambria Math" charset="0"/>
                  <a:sym typeface="Wingdings"/>
                </a:endParaRPr>
              </a:p>
              <a:p>
                <a:pPr algn="just"/>
                <a:r>
                  <a:rPr lang="en-US" dirty="0" smtClean="0">
                    <a:sym typeface="Wingdings"/>
                  </a:rPr>
                  <a:t>The distribution of the sum S of the random variables also follows a normal distribution: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sym typeface="Wingdings"/>
                      </a:rPr>
                      <m:t>𝑆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  <a:sym typeface="Wingdings"/>
                      </a:rPr>
                      <m:t>~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  <a:sym typeface="Wingdings"/>
                      </a:rPr>
                      <m:t>𝒩</m:t>
                    </m:r>
                    <m:d>
                      <m:dPr>
                        <m:ctrl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  <a:sym typeface="Wingdings"/>
                          </a:rPr>
                          <m:t>𝑛</m:t>
                        </m:r>
                        <m:r>
                          <a:rPr lang="el-GR" i="1">
                            <a:latin typeface="Cambria Math" charset="0"/>
                            <a:ea typeface="Cambria Math" charset="0"/>
                            <a:cs typeface="Cambria Math" charset="0"/>
                            <a:sym typeface="Wingdings"/>
                          </a:rPr>
                          <m:t>𝜇</m:t>
                        </m:r>
                        <m:r>
                          <a:rPr lang="el-GR" i="1">
                            <a:latin typeface="Cambria Math" charset="0"/>
                            <a:ea typeface="Cambria Math" charset="0"/>
                            <a:cs typeface="Cambria Math" charset="0"/>
                            <a:sym typeface="Wingdings"/>
                          </a:rPr>
                          <m:t>,</m:t>
                        </m:r>
                        <m:rad>
                          <m:radPr>
                            <m:degHide m:val="on"/>
                            <m:ctrlPr>
                              <a:rPr lang="el-GR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  <a:sym typeface="Wingdings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  <a:sym typeface="Wingdings"/>
                              </a:rPr>
                              <m:t>𝑛</m:t>
                            </m:r>
                          </m:e>
                        </m:rad>
                        <m:r>
                          <a:rPr lang="el-GR" b="0" i="1" smtClean="0">
                            <a:latin typeface="Cambria Math" charset="0"/>
                            <a:ea typeface="Cambria Math" charset="0"/>
                            <a:cs typeface="Cambria Math" charset="0"/>
                            <a:sym typeface="Wingdings"/>
                          </a:rPr>
                          <m:t>𝜎</m:t>
                        </m:r>
                      </m:e>
                    </m:d>
                  </m:oMath>
                </a14:m>
                <a:endParaRPr lang="en-US" dirty="0" smtClean="0">
                  <a:sym typeface="Wingdings"/>
                </a:endParaRPr>
              </a:p>
              <a:p>
                <a:pPr algn="just"/>
                <a:r>
                  <a:rPr lang="is-IS" dirty="0" smtClean="0"/>
                  <a:t>These are approximations and the approximations become better as n increases</a:t>
                </a:r>
              </a:p>
              <a:p>
                <a:pPr lvl="1" algn="just"/>
                <a:endParaRPr lang="is-I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53" t="-4037" r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2521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Limit Theorem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The number of tickets purchased by a student standing in line at the ticket window for the football match of Pitt against Penn State follows a distribution with mean equal to </a:t>
            </a:r>
            <a:r>
              <a:rPr lang="el-GR" dirty="0" smtClean="0"/>
              <a:t>μ = 2.4 </a:t>
            </a:r>
            <a:r>
              <a:rPr lang="en-US" dirty="0" smtClean="0"/>
              <a:t>and standard deviation </a:t>
            </a:r>
            <a:r>
              <a:rPr lang="el-GR" dirty="0" smtClean="0"/>
              <a:t>σ = 2.0. </a:t>
            </a:r>
            <a:endParaRPr lang="en-US" dirty="0" smtClean="0"/>
          </a:p>
          <a:p>
            <a:pPr algn="just"/>
            <a:r>
              <a:rPr lang="en-US" dirty="0" smtClean="0"/>
              <a:t>Few hours before the game there are 100 students already waiting in line</a:t>
            </a:r>
          </a:p>
          <a:p>
            <a:pPr algn="just"/>
            <a:r>
              <a:rPr lang="en-US" dirty="0" smtClean="0"/>
              <a:t>There are only 250 tickets left</a:t>
            </a:r>
          </a:p>
          <a:p>
            <a:pPr algn="just"/>
            <a:r>
              <a:rPr lang="en-US" dirty="0" smtClean="0">
                <a:solidFill>
                  <a:schemeClr val="accent5"/>
                </a:solidFill>
              </a:rPr>
              <a:t>What is the probability that all 100 students will be able to purchase the tickets they desire? </a:t>
            </a:r>
            <a:endParaRPr 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7092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Limit Theorem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just"/>
                <a:r>
                  <a:rPr lang="en-US" dirty="0" smtClean="0"/>
                  <a:t>If X</a:t>
                </a:r>
                <a:r>
                  <a:rPr lang="en-US" baseline="-25000" dirty="0" smtClean="0"/>
                  <a:t>i</a:t>
                </a:r>
                <a:r>
                  <a:rPr lang="en-US" dirty="0" smtClean="0"/>
                  <a:t> is the number of tickets that student </a:t>
                </a:r>
                <a:r>
                  <a:rPr lang="en-US" dirty="0" err="1" smtClean="0"/>
                  <a:t>i</a:t>
                </a:r>
                <a:r>
                  <a:rPr lang="en-US" dirty="0" smtClean="0"/>
                  <a:t> will try to purchase, then the total demand in tickets from the 100 students waiting in line will be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𝐷</m:t>
                    </m:r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is-IS" b="0" i="1" smtClean="0"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100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dirty="0" smtClean="0"/>
              </a:p>
              <a:p>
                <a:pPr algn="just"/>
                <a:r>
                  <a:rPr lang="en-US" dirty="0" smtClean="0"/>
                  <a:t>Given that X</a:t>
                </a:r>
                <a:r>
                  <a:rPr lang="en-US" baseline="-25000" dirty="0" smtClean="0"/>
                  <a:t>i</a:t>
                </a:r>
                <a:r>
                  <a:rPr lang="en-US" dirty="0" smtClean="0"/>
                  <a:t> are IID, we can use the CLT </a:t>
                </a:r>
              </a:p>
              <a:p>
                <a:pPr lvl="1" algn="just"/>
                <a:r>
                  <a:rPr lang="en-US" dirty="0" smtClean="0"/>
                  <a:t>D follows a normal distribution with mean 240 and variance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charset="0"/>
                          </a:rPr>
                          <m:t>100</m:t>
                        </m:r>
                      </m:e>
                    </m:rad>
                    <m:r>
                      <a:rPr lang="en-US" b="0" i="1" smtClean="0">
                        <a:latin typeface="Cambria Math" charset="0"/>
                      </a:rPr>
                      <m:t>⋅2</m:t>
                    </m:r>
                  </m:oMath>
                </a14:m>
                <a:endParaRPr lang="en-US" dirty="0" smtClean="0"/>
              </a:p>
              <a:p>
                <a:pPr lvl="1" algn="just"/>
                <a:r>
                  <a:rPr lang="en-US" dirty="0" smtClean="0"/>
                  <a:t>Probability that the demand can be met = 69.15%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842" t="-2936" r="-1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5739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203" y="663650"/>
            <a:ext cx="7428257" cy="543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079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Bayes Theorem for Distributions</a:t>
            </a:r>
            <a:r>
              <a:rPr lang="en-US" baseline="30000" dirty="0" smtClean="0"/>
              <a:t>*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We have seen earlier the version of Bayes theorem that deals with point estimate probabilities</a:t>
            </a:r>
          </a:p>
          <a:p>
            <a:pPr algn="just"/>
            <a:r>
              <a:rPr lang="en-US" dirty="0" smtClean="0"/>
              <a:t>It is not always possible to estimate a single value for a probability </a:t>
            </a:r>
          </a:p>
          <a:p>
            <a:pPr algn="just"/>
            <a:r>
              <a:rPr lang="en-US" dirty="0" smtClean="0"/>
              <a:t>There is a version of the theorem that deals with probability distributions: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348716" y="4630479"/>
                <a:ext cx="3047309" cy="5767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>
                          <a:latin typeface="Cambria Math" charset="0"/>
                        </a:rPr>
                        <m:t>π</m:t>
                      </m:r>
                      <m:d>
                        <m:d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l-GR" b="0" i="1" smtClean="0">
                              <a:latin typeface="Cambria Math" charset="0"/>
                            </a:rPr>
                            <m:t>𝜃</m:t>
                          </m:r>
                        </m:e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𝑑𝑎𝑡𝑎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𝑓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𝑑𝑎𝑡𝑎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|</m:t>
                          </m:r>
                          <m:r>
                            <a:rPr lang="el-GR" b="0" i="1" smtClean="0">
                              <a:latin typeface="Cambria Math" charset="0"/>
                            </a:rPr>
                            <m:t>𝜃</m:t>
                          </m:r>
                          <m:r>
                            <a:rPr lang="el-GR" b="0" i="1" smtClean="0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𝑓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𝑑𝑎𝑡𝑎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)</m:t>
                          </m:r>
                        </m:den>
                      </m:f>
                      <m:r>
                        <a:rPr lang="en-US" b="0" i="1" smtClean="0">
                          <a:latin typeface="Cambria Math" charset="0"/>
                        </a:rPr>
                        <m:t>⋅</m:t>
                      </m:r>
                      <m:r>
                        <a:rPr lang="el-GR" b="0" i="1" smtClean="0">
                          <a:latin typeface="Cambria Math" charset="0"/>
                        </a:rPr>
                        <m:t>𝜋</m:t>
                      </m:r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r>
                        <a:rPr lang="el-GR" b="0" i="1" smtClean="0">
                          <a:latin typeface="Cambria Math" charset="0"/>
                        </a:rPr>
                        <m:t>𝜃</m:t>
                      </m:r>
                      <m:r>
                        <a:rPr lang="el-GR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8716" y="4630479"/>
                <a:ext cx="3047309" cy="57676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6868633" y="4595693"/>
            <a:ext cx="3809155" cy="646331"/>
            <a:chOff x="6868633" y="4595693"/>
            <a:chExt cx="3809155" cy="646331"/>
          </a:xfrm>
        </p:grpSpPr>
        <p:sp>
          <p:nvSpPr>
            <p:cNvPr id="5" name="Rectangle 4"/>
            <p:cNvSpPr/>
            <p:nvPr/>
          </p:nvSpPr>
          <p:spPr>
            <a:xfrm>
              <a:off x="6868633" y="4774019"/>
              <a:ext cx="527392" cy="329609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614834" y="4595693"/>
              <a:ext cx="30629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1">
                      <a:lumMod val="75000"/>
                    </a:schemeClr>
                  </a:solidFill>
                </a:rPr>
                <a:t>Prior probability distribution </a:t>
              </a:r>
              <a:endParaRPr lang="el-GR" b="1" dirty="0" smtClean="0">
                <a:solidFill>
                  <a:schemeClr val="accent1">
                    <a:lumMod val="75000"/>
                  </a:schemeClr>
                </a:solidFill>
              </a:endParaRPr>
            </a:p>
            <a:p>
              <a:pPr algn="ctr"/>
              <a:r>
                <a:rPr lang="en-US" b="1" dirty="0" smtClean="0">
                  <a:solidFill>
                    <a:schemeClr val="accent1">
                      <a:lumMod val="75000"/>
                    </a:schemeClr>
                  </a:solidFill>
                </a:rPr>
                <a:t>for the quantity of interest </a:t>
              </a:r>
              <a:r>
                <a:rPr lang="el-GR" b="1" dirty="0" smtClean="0">
                  <a:solidFill>
                    <a:schemeClr val="accent1">
                      <a:lumMod val="75000"/>
                    </a:schemeClr>
                  </a:solidFill>
                </a:rPr>
                <a:t>θ</a:t>
              </a:r>
              <a:endParaRPr lang="en-US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070072" y="4754053"/>
            <a:ext cx="5025927" cy="1194752"/>
            <a:chOff x="1070072" y="4754053"/>
            <a:chExt cx="5025927" cy="1194752"/>
          </a:xfrm>
        </p:grpSpPr>
        <p:sp>
          <p:nvSpPr>
            <p:cNvPr id="8" name="Rectangle 7"/>
            <p:cNvSpPr/>
            <p:nvPr/>
          </p:nvSpPr>
          <p:spPr>
            <a:xfrm>
              <a:off x="4348715" y="4754053"/>
              <a:ext cx="1073889" cy="329609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70072" y="5302474"/>
              <a:ext cx="50259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4"/>
                  </a:solidFill>
                </a:rPr>
                <a:t>Posterior probability distribution for the quantity </a:t>
              </a:r>
            </a:p>
            <a:p>
              <a:pPr algn="ctr"/>
              <a:r>
                <a:rPr lang="en-US" b="1" dirty="0" smtClean="0">
                  <a:solidFill>
                    <a:schemeClr val="accent4"/>
                  </a:solidFill>
                </a:rPr>
                <a:t>of interest </a:t>
              </a:r>
              <a:r>
                <a:rPr lang="el-GR" b="1" dirty="0" smtClean="0">
                  <a:solidFill>
                    <a:schemeClr val="accent4"/>
                  </a:solidFill>
                </a:rPr>
                <a:t>θ</a:t>
              </a:r>
              <a:r>
                <a:rPr lang="en-US" b="1" dirty="0" smtClean="0">
                  <a:solidFill>
                    <a:schemeClr val="accent4"/>
                  </a:solidFill>
                </a:rPr>
                <a:t> after observing new evidence</a:t>
              </a:r>
              <a:endParaRPr lang="en-US" b="1" i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651338" y="4587948"/>
            <a:ext cx="5032815" cy="1132164"/>
            <a:chOff x="4348715" y="4754053"/>
            <a:chExt cx="5032815" cy="1132164"/>
          </a:xfrm>
        </p:grpSpPr>
        <p:sp>
          <p:nvSpPr>
            <p:cNvPr id="12" name="Rectangle 11"/>
            <p:cNvSpPr/>
            <p:nvPr/>
          </p:nvSpPr>
          <p:spPr>
            <a:xfrm>
              <a:off x="4348715" y="4754053"/>
              <a:ext cx="1073889" cy="329609"/>
            </a:xfrm>
            <a:prstGeom prst="rect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31163" y="5516885"/>
              <a:ext cx="41503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3"/>
                  </a:solidFill>
                </a:rPr>
                <a:t>Likelihood of observing the data given </a:t>
              </a:r>
              <a:r>
                <a:rPr lang="el-GR" b="1" dirty="0" smtClean="0">
                  <a:solidFill>
                    <a:schemeClr val="accent3"/>
                  </a:solidFill>
                </a:rPr>
                <a:t>θ</a:t>
              </a:r>
              <a:endParaRPr lang="en-US" b="1" i="1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676145" y="4938823"/>
            <a:ext cx="4939557" cy="1110898"/>
            <a:chOff x="4348715" y="4775319"/>
            <a:chExt cx="4939557" cy="1110898"/>
          </a:xfrm>
        </p:grpSpPr>
        <p:sp>
          <p:nvSpPr>
            <p:cNvPr id="15" name="Rectangle 14"/>
            <p:cNvSpPr/>
            <p:nvPr/>
          </p:nvSpPr>
          <p:spPr>
            <a:xfrm>
              <a:off x="4348715" y="4775319"/>
              <a:ext cx="1073889" cy="32960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324430" y="5516885"/>
              <a:ext cx="39638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Total probability of observing the data</a:t>
              </a:r>
              <a:endParaRPr lang="en-US" b="1" i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140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Probabilistic Thinking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endParaRPr lang="en-US" dirty="0" smtClean="0"/>
          </a:p>
          <a:p>
            <a:pPr algn="just"/>
            <a:r>
              <a:rPr lang="en-US" dirty="0" smtClean="0"/>
              <a:t>Nobel laurates </a:t>
            </a:r>
            <a:r>
              <a:rPr lang="en-US" dirty="0" err="1" smtClean="0"/>
              <a:t>Kahneman</a:t>
            </a:r>
            <a:r>
              <a:rPr lang="en-US" dirty="0" smtClean="0"/>
              <a:t> and </a:t>
            </a:r>
            <a:r>
              <a:rPr lang="en-US" dirty="0" err="1" smtClean="0"/>
              <a:t>Tversky</a:t>
            </a:r>
            <a:r>
              <a:rPr lang="en-US" dirty="0" smtClean="0"/>
              <a:t> provided evidence that humans cannot objectively translate probabilities to realistic expectations</a:t>
            </a:r>
          </a:p>
          <a:p>
            <a:pPr lvl="1" algn="just"/>
            <a:r>
              <a:rPr lang="en-US" dirty="0" smtClean="0"/>
              <a:t>We think of a </a:t>
            </a:r>
            <a:r>
              <a:rPr lang="en-US" dirty="0" smtClean="0">
                <a:solidFill>
                  <a:srgbClr val="FFC000"/>
                </a:solidFill>
              </a:rPr>
              <a:t>90%</a:t>
            </a:r>
            <a:r>
              <a:rPr lang="en-US" dirty="0" smtClean="0"/>
              <a:t> probability the same as a </a:t>
            </a:r>
            <a:r>
              <a:rPr lang="en-US" dirty="0" smtClean="0">
                <a:solidFill>
                  <a:srgbClr val="FFC000"/>
                </a:solidFill>
              </a:rPr>
              <a:t>99% </a:t>
            </a:r>
            <a:r>
              <a:rPr lang="en-US" dirty="0" smtClean="0"/>
              <a:t>or a </a:t>
            </a:r>
            <a:r>
              <a:rPr lang="en-US" dirty="0" smtClean="0">
                <a:solidFill>
                  <a:srgbClr val="FFC000"/>
                </a:solidFill>
              </a:rPr>
              <a:t>99.999% </a:t>
            </a:r>
            <a:r>
              <a:rPr lang="en-US" dirty="0" smtClean="0"/>
              <a:t>probability</a:t>
            </a:r>
          </a:p>
          <a:p>
            <a:pPr lvl="1" algn="just"/>
            <a:r>
              <a:rPr lang="en-US" dirty="0" smtClean="0"/>
              <a:t>These are </a:t>
            </a:r>
            <a:r>
              <a:rPr lang="en-US" dirty="0" smtClean="0">
                <a:solidFill>
                  <a:srgbClr val="FFC000"/>
                </a:solidFill>
              </a:rPr>
              <a:t>vastly different </a:t>
            </a:r>
            <a:r>
              <a:rPr lang="en-US" dirty="0" smtClean="0"/>
              <a:t>probabilities!!</a:t>
            </a:r>
          </a:p>
          <a:p>
            <a:pPr algn="just"/>
            <a:r>
              <a:rPr lang="en-US" dirty="0" smtClean="0">
                <a:solidFill>
                  <a:schemeClr val="tx1"/>
                </a:solidFill>
              </a:rPr>
              <a:t>Requires </a:t>
            </a:r>
            <a:r>
              <a:rPr lang="en-US" dirty="0" smtClean="0">
                <a:solidFill>
                  <a:schemeClr val="accent4"/>
                </a:solidFill>
              </a:rPr>
              <a:t>time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chemeClr val="accent5"/>
                </a:solidFill>
              </a:rPr>
              <a:t>effort</a:t>
            </a:r>
            <a:r>
              <a:rPr lang="en-US" dirty="0" smtClean="0">
                <a:solidFill>
                  <a:schemeClr val="tx1"/>
                </a:solidFill>
              </a:rPr>
              <a:t> and </a:t>
            </a:r>
            <a:r>
              <a:rPr lang="en-US" dirty="0" smtClean="0">
                <a:solidFill>
                  <a:schemeClr val="accent6"/>
                </a:solidFill>
              </a:rPr>
              <a:t>practice</a:t>
            </a:r>
          </a:p>
          <a:p>
            <a:pPr algn="just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991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Bayesian player evaluation</a:t>
            </a:r>
            <a:r>
              <a:rPr lang="en-US" baseline="30000" dirty="0" smtClean="0"/>
              <a:t>*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Your team has brought in practice a kicker for evaluation</a:t>
            </a:r>
          </a:p>
          <a:p>
            <a:r>
              <a:rPr lang="en-US" dirty="0" smtClean="0"/>
              <a:t>The special teams coach has him attempt 20 50-yard FGs</a:t>
            </a:r>
          </a:p>
          <a:p>
            <a:pPr lvl="1"/>
            <a:r>
              <a:rPr lang="en-US" dirty="0" smtClean="0"/>
              <a:t>He makes 16 of them </a:t>
            </a:r>
          </a:p>
          <a:p>
            <a:r>
              <a:rPr lang="en-US" dirty="0" smtClean="0"/>
              <a:t>What is his </a:t>
            </a:r>
            <a:r>
              <a:rPr lang="en-US" i="1" dirty="0" smtClean="0">
                <a:solidFill>
                  <a:srgbClr val="FF0000"/>
                </a:solidFill>
              </a:rPr>
              <a:t>true</a:t>
            </a:r>
            <a:r>
              <a:rPr lang="en-US" i="1" dirty="0" smtClean="0"/>
              <a:t> </a:t>
            </a:r>
            <a:r>
              <a:rPr lang="en-US" dirty="0" smtClean="0"/>
              <a:t>success rate </a:t>
            </a:r>
            <a:r>
              <a:rPr lang="el-GR" dirty="0" smtClean="0"/>
              <a:t>σ</a:t>
            </a:r>
            <a:r>
              <a:rPr lang="en-US" dirty="0" smtClean="0"/>
              <a:t> on 50-yard FGs ?</a:t>
            </a:r>
          </a:p>
          <a:p>
            <a:r>
              <a:rPr lang="en-US" dirty="0" smtClean="0"/>
              <a:t>He is an 80% kicker on 50-yard FGs, right?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NO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89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Bayesian player evaluation</a:t>
            </a:r>
            <a:r>
              <a:rPr lang="en-US" baseline="30000" dirty="0" smtClean="0"/>
              <a:t>*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Before having the kicker shot any FGs we have a </a:t>
            </a:r>
            <a:r>
              <a:rPr lang="en-US" dirty="0" smtClean="0">
                <a:solidFill>
                  <a:schemeClr val="accent4"/>
                </a:solidFill>
              </a:rPr>
              <a:t>prior belief </a:t>
            </a:r>
            <a:r>
              <a:rPr lang="en-US" dirty="0" smtClean="0"/>
              <a:t>on his ability</a:t>
            </a:r>
          </a:p>
          <a:p>
            <a:pPr algn="just"/>
            <a:r>
              <a:rPr lang="en-US" dirty="0" smtClean="0"/>
              <a:t>This is the success rate of the NFL kickers collectively on 50-yard FGs</a:t>
            </a:r>
          </a:p>
          <a:p>
            <a:pPr algn="just"/>
            <a:r>
              <a:rPr lang="en-US" dirty="0" smtClean="0"/>
              <a:t>The average success rate is ~70%</a:t>
            </a:r>
          </a:p>
          <a:p>
            <a:pPr lvl="1" algn="just"/>
            <a:r>
              <a:rPr lang="en-US" dirty="0" smtClean="0"/>
              <a:t>Some kickers are exceptional (e.g., Tucker) and above average</a:t>
            </a:r>
          </a:p>
          <a:p>
            <a:pPr lvl="1" algn="just"/>
            <a:r>
              <a:rPr lang="en-US" dirty="0" smtClean="0"/>
              <a:t>Some kickers are bad in long FGs </a:t>
            </a:r>
          </a:p>
          <a:p>
            <a:pPr lvl="1" algn="just"/>
            <a:r>
              <a:rPr lang="en-US" dirty="0" smtClean="0"/>
              <a:t>Most of them are about average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8559209" y="4051004"/>
            <a:ext cx="2364676" cy="1435395"/>
            <a:chOff x="8559209" y="4051004"/>
            <a:chExt cx="2364676" cy="1435395"/>
          </a:xfrm>
        </p:grpSpPr>
        <p:sp>
          <p:nvSpPr>
            <p:cNvPr id="4" name="Right Brace 3"/>
            <p:cNvSpPr/>
            <p:nvPr/>
          </p:nvSpPr>
          <p:spPr>
            <a:xfrm>
              <a:off x="8559209" y="4051004"/>
              <a:ext cx="457200" cy="1435395"/>
            </a:xfrm>
            <a:prstGeom prst="righ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 flipH="1">
              <a:off x="9098273" y="4584035"/>
              <a:ext cx="1825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accent1"/>
                  </a:solidFill>
                </a:rPr>
                <a:t>Beta distributio</a:t>
              </a:r>
              <a:r>
                <a:rPr lang="en-US" b="1" dirty="0">
                  <a:solidFill>
                    <a:schemeClr val="accent1"/>
                  </a:solidFill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13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player </a:t>
            </a:r>
            <a:r>
              <a:rPr lang="en-US" dirty="0" smtClean="0"/>
              <a:t>evaluation</a:t>
            </a:r>
            <a:r>
              <a:rPr lang="en-US" baseline="30000" dirty="0" smtClean="0"/>
              <a:t>*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95" y="2493668"/>
            <a:ext cx="4962205" cy="3721654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283842" y="3280144"/>
                <a:ext cx="4053930" cy="11512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𝐵𝑒𝑡𝑎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l-GR" i="1">
                              <a:latin typeface="Cambria Math" charset="0"/>
                            </a:rPr>
                            <m:t>𝜎</m:t>
                          </m:r>
                          <m:r>
                            <a:rPr lang="en-US" i="1">
                              <a:latin typeface="Cambria Math" charset="0"/>
                            </a:rPr>
                            <m:t>;</m:t>
                          </m:r>
                          <m:r>
                            <a:rPr lang="en-US" i="1">
                              <a:latin typeface="Cambria Math" charset="0"/>
                            </a:rPr>
                            <m:t>𝛼</m:t>
                          </m:r>
                          <m:r>
                            <a:rPr lang="en-US" i="1">
                              <a:latin typeface="Cambria Math" charset="0"/>
                            </a:rPr>
                            <m:t>,</m:t>
                          </m:r>
                          <m:r>
                            <a:rPr lang="en-US" i="1">
                              <a:latin typeface="Cambria Math" charset="0"/>
                            </a:rPr>
                            <m:t>𝛽</m:t>
                          </m:r>
                        </m:e>
                      </m:d>
                      <m:r>
                        <a:rPr lang="en-US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l-GR" i="1">
                                  <a:latin typeface="Cambria Math" charset="0"/>
                                </a:rPr>
                                <m:t>𝛼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l-GR" i="1">
                                  <a:latin typeface="Cambria Math" charset="0"/>
                                </a:rPr>
                                <m:t>𝛽</m:t>
                              </m:r>
                            </m:e>
                          </m:d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charset="0"/>
                            </a:rPr>
                            <m:t>𝜎</m:t>
                          </m:r>
                        </m:e>
                        <m:sup>
                          <m:r>
                            <a:rPr lang="el-GR" i="1">
                              <a:latin typeface="Cambria Math" charset="0"/>
                            </a:rPr>
                            <m:t>𝛼</m:t>
                          </m:r>
                          <m:r>
                            <a:rPr lang="en-US" i="1">
                              <a:latin typeface="Cambria Math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1−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𝜎</m:t>
                              </m:r>
                            </m:e>
                          </m:d>
                        </m:e>
                        <m:sup>
                          <m:r>
                            <a:rPr lang="el-GR" i="1">
                              <a:latin typeface="Cambria Math" charset="0"/>
                            </a:rPr>
                            <m:t>𝛽</m:t>
                          </m:r>
                          <m:r>
                            <a:rPr lang="en-US" i="1">
                              <a:latin typeface="Cambria Math" charset="0"/>
                            </a:rPr>
                            <m:t>−1</m:t>
                          </m:r>
                        </m:sup>
                      </m:sSup>
                      <m:r>
                        <a:rPr lang="en-US" i="1">
                          <a:latin typeface="Cambria Math" charset="0"/>
                        </a:rPr>
                        <m:t>, </m:t>
                      </m:r>
                    </m:oMath>
                  </m:oMathPara>
                </a14:m>
                <a:endParaRPr lang="en-US" i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𝐵</m:t>
                      </m:r>
                      <m:d>
                        <m:dPr>
                          <m:ctrlPr>
                            <a:rPr lang="en-US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l-GR" i="1">
                              <a:latin typeface="Cambria Math" charset="0"/>
                            </a:rPr>
                            <m:t>𝛼</m:t>
                          </m:r>
                          <m:r>
                            <a:rPr lang="en-US" i="1">
                              <a:latin typeface="Cambria Math" charset="0"/>
                            </a:rPr>
                            <m:t>,</m:t>
                          </m:r>
                          <m:r>
                            <a:rPr lang="el-GR" i="1">
                              <a:latin typeface="Cambria Math" charset="0"/>
                            </a:rPr>
                            <m:t>𝛽</m:t>
                          </m:r>
                        </m:e>
                      </m:d>
                      <m:r>
                        <a:rPr lang="en-US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𝛼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i="1">
                              <a:latin typeface="Cambria Math" charset="0"/>
                            </a:rPr>
                            <m:t>!</m:t>
                          </m:r>
                          <m:d>
                            <m:d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𝛽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i="1">
                              <a:latin typeface="Cambria Math" charset="0"/>
                            </a:rPr>
                            <m:t>!</m:t>
                          </m:r>
                        </m:num>
                        <m:den>
                          <m:d>
                            <m:d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𝛼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𝛽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i="1">
                              <a:latin typeface="Cambria Math" charset="0"/>
                            </a:rPr>
                            <m:t>!</m:t>
                          </m:r>
                        </m:den>
                      </m:f>
                      <m:r>
                        <a:rPr lang="en-US" i="1">
                          <a:latin typeface="Cambria Math" charset="0"/>
                        </a:rPr>
                        <m:t> , 0≤</m:t>
                      </m:r>
                      <m:r>
                        <a:rPr lang="el-GR" i="1">
                          <a:latin typeface="Cambria Math" charset="0"/>
                        </a:rPr>
                        <m:t>𝜎</m:t>
                      </m:r>
                      <m:r>
                        <a:rPr lang="en-US" i="1">
                          <a:latin typeface="Cambria Math" charset="0"/>
                        </a:rPr>
                        <m:t>≤1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3842" y="3280144"/>
                <a:ext cx="4053930" cy="115127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7788067" y="4678325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mtClean="0"/>
              <a:t>α=5, β=2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60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player </a:t>
            </a:r>
            <a:r>
              <a:rPr lang="en-US" dirty="0" smtClean="0"/>
              <a:t>evaluation</a:t>
            </a:r>
            <a:r>
              <a:rPr lang="en-US" baseline="30000" dirty="0" smtClean="0"/>
              <a:t>*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Next we need to calculate the likelihood of observing the data we have observed given the success rate </a:t>
            </a:r>
            <a:r>
              <a:rPr lang="el-GR" dirty="0" smtClean="0"/>
              <a:t>σ</a:t>
            </a:r>
            <a:endParaRPr lang="en-US" dirty="0" smtClean="0"/>
          </a:p>
          <a:p>
            <a:pPr algn="just"/>
            <a:r>
              <a:rPr lang="en-US" dirty="0" smtClean="0"/>
              <a:t>The likelihood function for our example is simply a binomial with a success probability </a:t>
            </a:r>
            <a:r>
              <a:rPr lang="el-GR" dirty="0" smtClean="0"/>
              <a:t>σ</a:t>
            </a:r>
            <a:r>
              <a:rPr lang="en-US" dirty="0" smtClean="0"/>
              <a:t>:</a:t>
            </a:r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Finally, the total probability is: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893955" y="4066953"/>
                <a:ext cx="4042582" cy="4619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charset="0"/>
                        </a:rPr>
                        <m:t>f</m:t>
                      </m:r>
                      <m:d>
                        <m:dPr>
                          <m:ctrlPr>
                            <a:rPr lang="en-US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"16−</m:t>
                          </m:r>
                          <m:r>
                            <a:rPr lang="en-US" i="1">
                              <a:latin typeface="Cambria Math" charset="0"/>
                            </a:rPr>
                            <m:t>𝑜𝑓</m:t>
                          </m:r>
                          <m:r>
                            <a:rPr lang="en-US" i="1">
                              <a:latin typeface="Cambria Math" charset="0"/>
                            </a:rPr>
                            <m:t>−20"</m:t>
                          </m:r>
                        </m:e>
                        <m:e>
                          <m:r>
                            <a:rPr lang="el-GR" i="1">
                              <a:latin typeface="Cambria Math" charset="0"/>
                            </a:rPr>
                            <m:t>𝜎</m:t>
                          </m:r>
                        </m:e>
                      </m:d>
                      <m:r>
                        <a:rPr lang="en-US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>
                                    <a:latin typeface="Cambria Math" charset="0"/>
                                  </a:rPr>
                                  <m:t>20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16</m:t>
                                </m:r>
                              </m:e>
                            </m:mr>
                          </m:m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l-GR" i="1">
                              <a:latin typeface="Cambria Math" charset="0"/>
                            </a:rPr>
                            <m:t>𝜎</m:t>
                          </m:r>
                        </m:e>
                        <m:sup>
                          <m:r>
                            <a:rPr lang="en-US" i="1">
                              <a:latin typeface="Cambria Math" charset="0"/>
                            </a:rPr>
                            <m:t>16</m:t>
                          </m:r>
                        </m:sup>
                      </m:sSup>
                      <m:r>
                        <a:rPr lang="en-US" i="1">
                          <a:latin typeface="Cambria Math" charset="0"/>
                        </a:rPr>
                        <m:t>(1−</m:t>
                      </m:r>
                      <m:r>
                        <a:rPr lang="el-GR" i="1">
                          <a:latin typeface="Cambria Math" charset="0"/>
                        </a:rPr>
                        <m:t>𝜎</m:t>
                      </m:r>
                      <m:sSup>
                        <m:sSupPr>
                          <m:ctrlPr>
                            <a:rPr lang="en-US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charset="0"/>
                            </a:rPr>
                            <m:t>)</m:t>
                          </m:r>
                        </m:e>
                        <m:sup>
                          <m:r>
                            <a:rPr lang="en-US" i="1">
                              <a:latin typeface="Cambria Math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3955" y="4066953"/>
                <a:ext cx="4042582" cy="46192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892055" y="5422634"/>
                <a:ext cx="6849376" cy="9064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"16−</m:t>
                          </m:r>
                          <m:r>
                            <a:rPr lang="en-US" i="1">
                              <a:latin typeface="Cambria Math" charset="0"/>
                            </a:rPr>
                            <m:t>𝑜𝑓</m:t>
                          </m:r>
                          <m:r>
                            <a:rPr lang="en-US" i="1">
                              <a:latin typeface="Cambria Math" charset="0"/>
                            </a:rPr>
                            <m:t>−20"</m:t>
                          </m:r>
                        </m:e>
                      </m:d>
                      <m:r>
                        <a:rPr lang="en-US" i="1">
                          <a:latin typeface="Cambria Math" charset="0"/>
                        </a:rPr>
                        <m:t>=</m:t>
                      </m:r>
                      <m:nary>
                        <m:naryPr>
                          <m:limLoc m:val="subSup"/>
                          <m:ctrlPr>
                            <a:rPr lang="en-US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latin typeface="Cambria Math" charset="0"/>
                            </a:rPr>
                            <m:t>1</m:t>
                          </m:r>
                        </m:sup>
                        <m:e>
                          <m:sSup>
                            <m:sSup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en-US">
                                            <a:latin typeface="Cambria Math" charset="0"/>
                                          </a:rPr>
                                          <m:t>20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i="1">
                                            <a:latin typeface="Cambria Math" charset="0"/>
                                          </a:rPr>
                                          <m:t>16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  <m:r>
                                <a:rPr lang="el-GR" i="1">
                                  <a:latin typeface="Cambria Math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16</m:t>
                              </m:r>
                            </m:sup>
                          </m:sSup>
                          <m:r>
                            <a:rPr lang="en-US" i="1">
                              <a:latin typeface="Cambria Math" charset="0"/>
                            </a:rPr>
                            <m:t>(1−</m:t>
                          </m:r>
                          <m:r>
                            <a:rPr lang="el-GR" i="1">
                              <a:latin typeface="Cambria Math" charset="0"/>
                            </a:rPr>
                            <m:t>𝜎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4</m:t>
                              </m:r>
                            </m:sup>
                          </m:sSup>
                          <m:f>
                            <m:f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charset="0"/>
                                </a:rPr>
                                <m:t>𝐵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l-GR" i="1">
                                      <a:latin typeface="Cambria Math" charset="0"/>
                                    </a:rPr>
                                    <m:t>𝛼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el-GR" i="1">
                                      <a:latin typeface="Cambria Math" charset="0"/>
                                    </a:rPr>
                                    <m:t>𝛽</m:t>
                                  </m:r>
                                </m:e>
                              </m:d>
                            </m:den>
                          </m:f>
                          <m:sSup>
                            <m:sSup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l-GR" i="1">
                                  <a:latin typeface="Cambria Math" charset="0"/>
                                </a:rPr>
                                <m:t>𝛼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−1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1−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𝜎</m:t>
                                  </m:r>
                                </m:e>
                              </m:d>
                            </m:e>
                            <m:sup>
                              <m:r>
                                <a:rPr lang="el-GR" i="1">
                                  <a:latin typeface="Cambria Math" charset="0"/>
                                </a:rPr>
                                <m:t>𝛽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i="1">
                              <a:latin typeface="Cambria Math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charset="0"/>
                            </a:rPr>
                            <m:t>𝜎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2055" y="5422634"/>
                <a:ext cx="6849376" cy="90646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873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Bayesian player evaluation</a:t>
            </a:r>
            <a:r>
              <a:rPr lang="en-US" baseline="30000" dirty="0" smtClean="0"/>
              <a:t>*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5243622" cy="3318936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The posterior distribution is still a Beta distribution (with different parameters)</a:t>
            </a:r>
          </a:p>
          <a:p>
            <a:pPr algn="just"/>
            <a:r>
              <a:rPr lang="en-US" dirty="0" smtClean="0"/>
              <a:t>Using this posterior distribution the probability that the kicker is an 80% success rate or better at 50-yard FGs is:</a:t>
            </a:r>
            <a:endParaRPr lang="el-GR" dirty="0" smtClean="0"/>
          </a:p>
          <a:p>
            <a:pPr algn="just"/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023" y="2556932"/>
            <a:ext cx="4820357" cy="36152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197589" y="4879193"/>
                <a:ext cx="5439246" cy="4680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𝑘𝑖𝑐𝑘𝑒𝑟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 </m:t>
                            </m:r>
                            <m:r>
                              <a:rPr lang="el-GR" i="1">
                                <a:latin typeface="Cambria Math" charset="0"/>
                              </a:rPr>
                              <m:t>𝜎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≥80%</m:t>
                            </m:r>
                          </m:e>
                        </m:d>
                      </m:e>
                    </m:func>
                    <m:r>
                      <a:rPr lang="en-US" i="1">
                        <a:latin typeface="Cambria Math" charset="0"/>
                      </a:rPr>
                      <m:t>=</m:t>
                    </m:r>
                    <m:nary>
                      <m:naryPr>
                        <m:limLoc m:val="subSup"/>
                        <m:ctrlPr>
                          <a:rPr lang="en-US" i="1"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charset="0"/>
                          </a:rPr>
                          <m:t>0.8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sup>
                      <m:e>
                        <m:r>
                          <a:rPr lang="en-US" i="1">
                            <a:latin typeface="Cambria Math" charset="0"/>
                          </a:rPr>
                          <m:t>𝜋</m:t>
                        </m:r>
                        <m:d>
                          <m:d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𝜎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lang="en-US"/>
                              <m:t>"16</m:t>
                            </m:r>
                            <m:r>
                              <m:rPr>
                                <m:nor/>
                              </m:rPr>
                              <a:rPr lang="en-US" i="1"/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/>
                              <m:t>of</m:t>
                            </m:r>
                            <m:r>
                              <m:rPr>
                                <m:nor/>
                              </m:rPr>
                              <a:rPr lang="en-US" i="1"/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/>
                              <m:t>20"</m:t>
                            </m:r>
                          </m:e>
                        </m:d>
                        <m:r>
                          <a:rPr lang="en-US" i="1">
                            <a:latin typeface="Cambria Math" charset="0"/>
                          </a:rPr>
                          <m:t>𝑑</m:t>
                        </m:r>
                        <m:r>
                          <a:rPr lang="en-US" i="1">
                            <a:latin typeface="Cambria Math" charset="0"/>
                          </a:rPr>
                          <m:t>𝜎</m:t>
                        </m:r>
                      </m:e>
                    </m:nary>
                  </m:oMath>
                </a14:m>
                <a:r>
                  <a:rPr lang="en-US" dirty="0" smtClean="0"/>
                  <a:t> = 0.42</a:t>
                </a:r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589" y="4879193"/>
                <a:ext cx="5439246" cy="468077"/>
              </a:xfrm>
              <a:prstGeom prst="rect">
                <a:avLst/>
              </a:prstGeom>
              <a:blipFill rotWithShape="0">
                <a:blip r:embed="rId3"/>
                <a:stretch>
                  <a:fillRect t="-105195" b="-1688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931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Conjugate priors</a:t>
            </a:r>
            <a:r>
              <a:rPr lang="en-US" baseline="30000" dirty="0" smtClean="0"/>
              <a:t>*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When the </a:t>
            </a:r>
            <a:r>
              <a:rPr lang="en-US" dirty="0" smtClean="0">
                <a:solidFill>
                  <a:schemeClr val="accent4"/>
                </a:solidFill>
              </a:rPr>
              <a:t>posterior</a:t>
            </a:r>
            <a:r>
              <a:rPr lang="en-US" dirty="0" smtClean="0"/>
              <a:t> and the </a:t>
            </a:r>
            <a:r>
              <a:rPr lang="en-US" dirty="0" smtClean="0">
                <a:solidFill>
                  <a:schemeClr val="accent5"/>
                </a:solidFill>
              </a:rPr>
              <a:t>prior</a:t>
            </a:r>
            <a:r>
              <a:rPr lang="en-US" dirty="0" smtClean="0"/>
              <a:t> distributions belong to the </a:t>
            </a:r>
            <a:r>
              <a:rPr lang="en-US" dirty="0" smtClean="0">
                <a:solidFill>
                  <a:schemeClr val="accent6"/>
                </a:solidFill>
              </a:rPr>
              <a:t>same family </a:t>
            </a:r>
            <a:r>
              <a:rPr lang="en-US" dirty="0" smtClean="0"/>
              <a:t>they are called </a:t>
            </a:r>
            <a:r>
              <a:rPr lang="en-US" dirty="0" smtClean="0">
                <a:solidFill>
                  <a:schemeClr val="accent1"/>
                </a:solidFill>
              </a:rPr>
              <a:t>conjugate distributions</a:t>
            </a:r>
          </a:p>
          <a:p>
            <a:pPr lvl="1" algn="just"/>
            <a:r>
              <a:rPr lang="en-US" dirty="0" smtClean="0">
                <a:solidFill>
                  <a:schemeClr val="tx1"/>
                </a:solidFill>
              </a:rPr>
              <a:t>The prior is called conjugate prior for the likelihood function</a:t>
            </a:r>
          </a:p>
          <a:p>
            <a:pPr algn="just"/>
            <a:r>
              <a:rPr lang="en-US" dirty="0" smtClean="0">
                <a:solidFill>
                  <a:schemeClr val="tx1"/>
                </a:solidFill>
              </a:rPr>
              <a:t>Depending on the process that we describe the choice of likelihood function might be straightforward</a:t>
            </a:r>
          </a:p>
          <a:p>
            <a:pPr lvl="1" algn="just"/>
            <a:r>
              <a:rPr lang="en-US" dirty="0" smtClean="0">
                <a:solidFill>
                  <a:schemeClr val="tx1"/>
                </a:solidFill>
              </a:rPr>
              <a:t>E.g., for the example earlier, the success of a FG (trial) can be described Bernoulli distribution</a:t>
            </a:r>
          </a:p>
        </p:txBody>
      </p:sp>
    </p:spTree>
    <p:extLst>
      <p:ext uri="{BB962C8B-B14F-4D97-AF65-F5344CB8AC3E}">
        <p14:creationId xmlns:p14="http://schemas.microsoft.com/office/powerpoint/2010/main" val="16179365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723656" y="1984941"/>
          <a:ext cx="8632456" cy="29804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6228"/>
                <a:gridCol w="4316228"/>
              </a:tblGrid>
              <a:tr h="42578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Likelihood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Prior</a:t>
                      </a:r>
                      <a:endParaRPr lang="en-US" dirty="0"/>
                    </a:p>
                  </a:txBody>
                  <a:tcPr/>
                </a:tc>
              </a:tr>
              <a:tr h="42578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4"/>
                          </a:solidFill>
                        </a:rPr>
                        <a:t>Bernoulli</a:t>
                      </a:r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4"/>
                          </a:solidFill>
                        </a:rPr>
                        <a:t>Beta</a:t>
                      </a:r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</a:tr>
              <a:tr h="42578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4"/>
                          </a:solidFill>
                        </a:rPr>
                        <a:t>Poisson</a:t>
                      </a:r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4"/>
                          </a:solidFill>
                        </a:rPr>
                        <a:t>Gamma</a:t>
                      </a:r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</a:tr>
              <a:tr h="42578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4"/>
                          </a:solidFill>
                        </a:rPr>
                        <a:t>Multinomial</a:t>
                      </a:r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accent4"/>
                          </a:solidFill>
                        </a:rPr>
                        <a:t>Dirichlet</a:t>
                      </a:r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</a:tr>
              <a:tr h="42578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Normal</a:t>
                      </a:r>
                      <a:endParaRPr lang="en-US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Normal</a:t>
                      </a:r>
                      <a:endParaRPr lang="en-US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42578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Uniform</a:t>
                      </a:r>
                      <a:endParaRPr lang="en-US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Pareto</a:t>
                      </a:r>
                      <a:endParaRPr lang="en-US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42578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Exponential</a:t>
                      </a:r>
                      <a:endParaRPr lang="en-US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Gamma</a:t>
                      </a:r>
                      <a:endParaRPr lang="en-US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157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Bayesian Average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Sometimes we have to compare </a:t>
            </a:r>
            <a:r>
              <a:rPr lang="en-US" dirty="0" smtClean="0">
                <a:solidFill>
                  <a:srgbClr val="0070C0"/>
                </a:solidFill>
              </a:rPr>
              <a:t>averages</a:t>
            </a:r>
            <a:r>
              <a:rPr lang="en-US" dirty="0" smtClean="0"/>
              <a:t> that were obtained with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different number of observations</a:t>
            </a:r>
          </a:p>
          <a:p>
            <a:pPr lvl="1" algn="just"/>
            <a:r>
              <a:rPr lang="en-US" dirty="0" smtClean="0">
                <a:solidFill>
                  <a:schemeClr val="tx1"/>
                </a:solidFill>
              </a:rPr>
              <a:t>How reliable is a 5 rating rating for a movie that only 1 review?</a:t>
            </a:r>
          </a:p>
          <a:p>
            <a:pPr algn="just"/>
            <a:r>
              <a:rPr lang="en-US" dirty="0" smtClean="0">
                <a:solidFill>
                  <a:schemeClr val="tx1"/>
                </a:solidFill>
              </a:rPr>
              <a:t>We can adjust the averages using a similar approach with the Bayes rule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690391" y="4831654"/>
                <a:ext cx="1963807" cy="6093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latin typeface="Cambria Math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b="0" i="1" smtClean="0">
                              <a:latin typeface="Cambria Math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bg-BG" b="0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𝑁</m:t>
                              </m:r>
                            </m:e>
                          </m:acc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⋅</m:t>
                          </m:r>
                          <m:r>
                            <a:rPr lang="el-GR" b="0" i="1" smtClean="0">
                              <a:latin typeface="Cambria Math" charset="0"/>
                            </a:rPr>
                            <m:t>𝜇</m:t>
                          </m:r>
                          <m:r>
                            <a:rPr lang="el-GR" b="0" i="1" smtClean="0">
                              <a:latin typeface="Cambria Math" charset="0"/>
                            </a:rPr>
                            <m:t>+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charset="0"/>
                                </a:rPr>
                                <m:t>N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⋅</m:t>
                              </m:r>
                              <m:r>
                                <a:rPr lang="el-GR" b="0" i="1" smtClean="0">
                                  <a:latin typeface="Cambria Math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acc>
                            <m:accPr>
                              <m:chr m:val="̅"/>
                              <m:ctrlPr>
                                <a:rPr lang="bg-BG" b="0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𝑁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0391" y="4831654"/>
                <a:ext cx="1963807" cy="60933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1343440" y="4653125"/>
            <a:ext cx="4119105" cy="457341"/>
            <a:chOff x="1343440" y="4653125"/>
            <a:chExt cx="4119105" cy="457341"/>
          </a:xfrm>
        </p:grpSpPr>
        <p:sp>
          <p:nvSpPr>
            <p:cNvPr id="7" name="Rectangle 6"/>
            <p:cNvSpPr/>
            <p:nvPr/>
          </p:nvSpPr>
          <p:spPr>
            <a:xfrm>
              <a:off x="5160396" y="4805799"/>
              <a:ext cx="302149" cy="304667"/>
            </a:xfrm>
            <a:prstGeom prst="rect">
              <a:avLst/>
            </a:prstGeom>
            <a:noFill/>
            <a:ln w="254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343440" y="4653125"/>
              <a:ext cx="33234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4"/>
                  </a:solidFill>
                </a:rPr>
                <a:t>Average # of ratings for all movies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996175" y="4805799"/>
            <a:ext cx="3785748" cy="906122"/>
            <a:chOff x="1676797" y="4805799"/>
            <a:chExt cx="3785748" cy="906122"/>
          </a:xfrm>
        </p:grpSpPr>
        <p:sp>
          <p:nvSpPr>
            <p:cNvPr id="11" name="Rectangle 10"/>
            <p:cNvSpPr/>
            <p:nvPr/>
          </p:nvSpPr>
          <p:spPr>
            <a:xfrm>
              <a:off x="5160396" y="4805799"/>
              <a:ext cx="302149" cy="304667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76797" y="5342589"/>
              <a:ext cx="28725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</a:rPr>
                <a:t>Average rating over all movies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976742" y="4822666"/>
            <a:ext cx="3835693" cy="369332"/>
            <a:chOff x="5189444" y="4805799"/>
            <a:chExt cx="3835693" cy="369332"/>
          </a:xfrm>
        </p:grpSpPr>
        <p:sp>
          <p:nvSpPr>
            <p:cNvPr id="14" name="Rectangle 13"/>
            <p:cNvSpPr/>
            <p:nvPr/>
          </p:nvSpPr>
          <p:spPr>
            <a:xfrm>
              <a:off x="5189444" y="4805799"/>
              <a:ext cx="302149" cy="304667"/>
            </a:xfrm>
            <a:prstGeom prst="rect">
              <a:avLst/>
            </a:prstGeom>
            <a:noFill/>
            <a:ln w="254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206993" y="4805799"/>
              <a:ext cx="2818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6"/>
                  </a:solidFill>
                </a:rPr>
                <a:t># of possessions for movie </a:t>
              </a:r>
              <a:r>
                <a:rPr lang="en-US" dirty="0" err="1" smtClean="0">
                  <a:solidFill>
                    <a:schemeClr val="accent6"/>
                  </a:solidFill>
                </a:rPr>
                <a:t>i</a:t>
              </a:r>
              <a:r>
                <a:rPr lang="en-US" dirty="0" smtClean="0">
                  <a:solidFill>
                    <a:schemeClr val="accent6"/>
                  </a:solidFill>
                </a:rPr>
                <a:t> </a:t>
              </a:r>
              <a:endParaRPr lang="en-US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370526" y="4822666"/>
            <a:ext cx="3016151" cy="824931"/>
            <a:chOff x="5189444" y="4805799"/>
            <a:chExt cx="3016151" cy="824931"/>
          </a:xfrm>
        </p:grpSpPr>
        <p:sp>
          <p:nvSpPr>
            <p:cNvPr id="17" name="Rectangle 16"/>
            <p:cNvSpPr/>
            <p:nvPr/>
          </p:nvSpPr>
          <p:spPr>
            <a:xfrm>
              <a:off x="5189444" y="4805799"/>
              <a:ext cx="302149" cy="304667"/>
            </a:xfrm>
            <a:prstGeom prst="rect">
              <a:avLst/>
            </a:pr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813209" y="5261398"/>
              <a:ext cx="23923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030A0"/>
                  </a:solidFill>
                </a:rPr>
                <a:t>“Raw” rating for movie </a:t>
              </a:r>
              <a:r>
                <a:rPr lang="en-US" dirty="0" err="1" smtClean="0">
                  <a:solidFill>
                    <a:srgbClr val="7030A0"/>
                  </a:solidFill>
                </a:rPr>
                <a:t>i</a:t>
              </a:r>
              <a:endParaRPr lang="en-US" dirty="0">
                <a:solidFill>
                  <a:srgbClr val="7030A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216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Bayesian Average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The Bayesian average essentially assigns a </a:t>
                </a:r>
                <a:r>
                  <a:rPr lang="en-US" dirty="0" smtClean="0">
                    <a:solidFill>
                      <a:schemeClr val="accent4"/>
                    </a:solidFill>
                  </a:rPr>
                  <a:t>prior rating </a:t>
                </a:r>
                <a:r>
                  <a:rPr lang="en-US" dirty="0" smtClean="0"/>
                  <a:t>to a movie that has </a:t>
                </a:r>
                <a:r>
                  <a:rPr lang="en-US" dirty="0" smtClean="0">
                    <a:solidFill>
                      <a:srgbClr val="7030A0"/>
                    </a:solidFill>
                  </a:rPr>
                  <a:t>no or very few observations</a:t>
                </a:r>
                <a:r>
                  <a:rPr lang="en-US" dirty="0" smtClean="0"/>
                  <a:t> (N</a:t>
                </a:r>
                <a:r>
                  <a:rPr lang="en-US" baseline="-25000" dirty="0" smtClean="0"/>
                  <a:t>i</a:t>
                </a:r>
                <a:r>
                  <a:rPr lang="en-US" dirty="0"/>
                  <a:t> </a:t>
                </a:r>
                <a:r>
                  <a:rPr lang="en-US" dirty="0" smtClean="0"/>
                  <a:t>≪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𝑁</m:t>
                        </m:r>
                      </m:e>
                    </m:acc>
                  </m:oMath>
                </a14:m>
                <a:r>
                  <a:rPr lang="en-US" dirty="0" smtClean="0"/>
                  <a:t>)</a:t>
                </a:r>
              </a:p>
              <a:p>
                <a:pPr lvl="1"/>
                <a:r>
                  <a:rPr lang="en-US" dirty="0" smtClean="0"/>
                  <a:t>In the case above we use the average rating of all movies as our prior belief</a:t>
                </a:r>
              </a:p>
              <a:p>
                <a:pPr lvl="2"/>
                <a:r>
                  <a:rPr lang="en-US" dirty="0" smtClean="0"/>
                  <a:t>Other options are possible</a:t>
                </a:r>
              </a:p>
              <a:p>
                <a:pPr algn="just"/>
                <a:r>
                  <a:rPr lang="en-US" dirty="0" smtClean="0"/>
                  <a:t>As we accumulate 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more evidence </a:t>
                </a:r>
                <a:r>
                  <a:rPr lang="en-US" dirty="0" smtClean="0"/>
                  <a:t>for movie </a:t>
                </a:r>
                <a:r>
                  <a:rPr lang="en-US" dirty="0" err="1" smtClean="0"/>
                  <a:t>i</a:t>
                </a:r>
                <a:r>
                  <a:rPr lang="en-US" dirty="0" smtClean="0"/>
                  <a:t> these </a:t>
                </a:r>
                <a:r>
                  <a:rPr lang="en-US" dirty="0" smtClean="0">
                    <a:solidFill>
                      <a:srgbClr val="7030A0"/>
                    </a:solidFill>
                  </a:rPr>
                  <a:t>observations</a:t>
                </a:r>
                <a:r>
                  <a:rPr lang="en-US" dirty="0" smtClean="0"/>
                  <a:t> will </a:t>
                </a:r>
                <a:r>
                  <a:rPr lang="en-US" dirty="0" smtClean="0">
                    <a:solidFill>
                      <a:schemeClr val="accent5"/>
                    </a:solidFill>
                  </a:rPr>
                  <a:t>outweigh the prior</a:t>
                </a:r>
                <a:endParaRPr lang="en-US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144" t="-2936" r="-1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711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Bayesian </a:t>
            </a:r>
            <a:r>
              <a:rPr lang="en-US" dirty="0" smtClean="0"/>
              <a:t>Average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There is a new camera X on Amazon with a 4.5 average rating</a:t>
            </a:r>
          </a:p>
          <a:p>
            <a:pPr lvl="1"/>
            <a:r>
              <a:rPr lang="en-US" dirty="0" smtClean="0"/>
              <a:t>There is only 10 rating for this camera</a:t>
            </a:r>
          </a:p>
          <a:p>
            <a:r>
              <a:rPr lang="en-US" dirty="0" smtClean="0"/>
              <a:t>All other camera’s on Amazon have an average rating of 3.9 over an average of 56 ratings</a:t>
            </a:r>
          </a:p>
          <a:p>
            <a:r>
              <a:rPr lang="en-US" dirty="0" smtClean="0"/>
              <a:t>The Bayesian adjusted rating for camera X is: 3.99 (strong weight to the prior)</a:t>
            </a:r>
          </a:p>
          <a:p>
            <a:pPr lvl="1" algn="just"/>
            <a:r>
              <a:rPr lang="en-US" dirty="0" smtClean="0"/>
              <a:t>If the raw rating for X was 4.5 with 100 reviews, the Bayesian adjustment would be 4.3 (the importance of the prior is reduced)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719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Probability?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In its simplest form the probability of an </a:t>
            </a:r>
            <a:r>
              <a:rPr lang="en-US" i="1" dirty="0" smtClean="0">
                <a:solidFill>
                  <a:schemeClr val="accent6"/>
                </a:solidFill>
              </a:rPr>
              <a:t>event E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smtClean="0"/>
              <a:t>occurring consists of 2 counts</a:t>
            </a:r>
          </a:p>
          <a:p>
            <a:pPr lvl="1"/>
            <a:r>
              <a:rPr lang="en-US" dirty="0" smtClean="0"/>
              <a:t>The </a:t>
            </a:r>
            <a:r>
              <a:rPr lang="en-US" dirty="0" smtClean="0">
                <a:solidFill>
                  <a:srgbClr val="7030A0"/>
                </a:solidFill>
              </a:rPr>
              <a:t>number of possible outcomes N </a:t>
            </a:r>
            <a:r>
              <a:rPr lang="en-US" dirty="0" smtClean="0"/>
              <a:t>in the setting under examination</a:t>
            </a:r>
          </a:p>
          <a:p>
            <a:pPr lvl="1"/>
            <a:r>
              <a:rPr lang="en-US" dirty="0" smtClean="0"/>
              <a:t>The </a:t>
            </a:r>
            <a:r>
              <a:rPr lang="en-US" dirty="0" smtClean="0">
                <a:solidFill>
                  <a:srgbClr val="0070C0"/>
                </a:solidFill>
              </a:rPr>
              <a:t>number of favorable outcomes m </a:t>
            </a:r>
            <a:r>
              <a:rPr lang="en-US" dirty="0" smtClean="0"/>
              <a:t>for the event E (i.e., which outcomes imply that the event E is realized)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227162" y="4784102"/>
                <a:ext cx="1164486" cy="4725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𝐸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bg-BG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𝑚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162" y="4784102"/>
                <a:ext cx="1164486" cy="47256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363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62626"/>
                </a:solidFill>
              </a:rPr>
              <a:t>A note on average and </a:t>
            </a:r>
            <a:r>
              <a:rPr lang="en-US" dirty="0" smtClean="0">
                <a:solidFill>
                  <a:srgbClr val="262626"/>
                </a:solidFill>
              </a:rPr>
              <a:t>median values </a:t>
            </a:r>
            <a:endParaRPr lang="en-US" dirty="0">
              <a:solidFill>
                <a:srgbClr val="26262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2" y="2556932"/>
            <a:ext cx="6583324" cy="3318936"/>
          </a:xfrm>
        </p:spPr>
        <p:txBody>
          <a:bodyPr>
            <a:normAutofit/>
          </a:bodyPr>
          <a:lstStyle/>
          <a:p>
            <a:pPr algn="just"/>
            <a:r>
              <a:rPr lang="en-US" dirty="0">
                <a:solidFill>
                  <a:srgbClr val="262626"/>
                </a:solidFill>
              </a:rPr>
              <a:t>Always remember that </a:t>
            </a:r>
            <a:r>
              <a:rPr lang="en-US" dirty="0">
                <a:solidFill>
                  <a:schemeClr val="accent4"/>
                </a:solidFill>
              </a:rPr>
              <a:t>average</a:t>
            </a:r>
            <a:r>
              <a:rPr lang="en-US" dirty="0">
                <a:solidFill>
                  <a:srgbClr val="262626"/>
                </a:solidFill>
              </a:rPr>
              <a:t> is </a:t>
            </a:r>
            <a:r>
              <a:rPr lang="en-US" dirty="0">
                <a:solidFill>
                  <a:schemeClr val="accent6"/>
                </a:solidFill>
              </a:rPr>
              <a:t>highly susceptible to outliers</a:t>
            </a:r>
            <a:r>
              <a:rPr lang="en-US" dirty="0">
                <a:solidFill>
                  <a:srgbClr val="262626"/>
                </a:solidFill>
              </a:rPr>
              <a:t> and you can obtain a distorted view of results</a:t>
            </a:r>
          </a:p>
          <a:p>
            <a:r>
              <a:rPr lang="en-US" dirty="0">
                <a:solidFill>
                  <a:schemeClr val="accent1"/>
                </a:solidFill>
              </a:rPr>
              <a:t>Median</a:t>
            </a:r>
            <a:r>
              <a:rPr lang="en-US" dirty="0">
                <a:solidFill>
                  <a:srgbClr val="262626"/>
                </a:solidFill>
              </a:rPr>
              <a:t> is more </a:t>
            </a:r>
            <a:r>
              <a:rPr lang="en-US" dirty="0">
                <a:solidFill>
                  <a:srgbClr val="0070C0"/>
                </a:solidFill>
              </a:rPr>
              <a:t>robust</a:t>
            </a:r>
          </a:p>
          <a:p>
            <a:pPr algn="just"/>
            <a:r>
              <a:rPr lang="en-US" dirty="0">
                <a:solidFill>
                  <a:srgbClr val="FF0000"/>
                </a:solidFill>
              </a:rPr>
              <a:t>If Jeff Bezos walks into our classroom the average wealth of the class most probably will skyrocket. However, the median will stay practically the same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913" y="2556932"/>
            <a:ext cx="2235867" cy="3466462"/>
          </a:xfrm>
          <a:prstGeom prst="rect">
            <a:avLst/>
          </a:prstGeom>
          <a:ln w="57150" cmpd="thickThin">
            <a:solidFill>
              <a:srgbClr val="7F7F7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4972702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dirty="0" smtClean="0"/>
              <a:t>Hypothesis testing aims at determining whether there is </a:t>
            </a:r>
            <a:r>
              <a:rPr lang="en-US" dirty="0" smtClean="0">
                <a:solidFill>
                  <a:schemeClr val="accent5"/>
                </a:solidFill>
              </a:rPr>
              <a:t>enough statistical evidence</a:t>
            </a:r>
            <a:r>
              <a:rPr lang="en-US" dirty="0" smtClean="0"/>
              <a:t> to </a:t>
            </a:r>
            <a:r>
              <a:rPr lang="en-US" dirty="0" smtClean="0">
                <a:solidFill>
                  <a:srgbClr val="00B050"/>
                </a:solidFill>
              </a:rPr>
              <a:t>support</a:t>
            </a:r>
            <a:r>
              <a:rPr lang="en-US" dirty="0" smtClean="0"/>
              <a:t> a certain </a:t>
            </a:r>
            <a:r>
              <a:rPr lang="en-US" dirty="0" smtClean="0">
                <a:solidFill>
                  <a:srgbClr val="7030A0"/>
                </a:solidFill>
              </a:rPr>
              <a:t>hypothesis </a:t>
            </a:r>
          </a:p>
          <a:p>
            <a:pPr algn="just"/>
            <a:r>
              <a:rPr lang="en-US" dirty="0" smtClean="0">
                <a:solidFill>
                  <a:schemeClr val="tx1"/>
                </a:solidFill>
              </a:rPr>
              <a:t>Best everyday life example: </a:t>
            </a:r>
            <a:r>
              <a:rPr lang="en-US" dirty="0" smtClean="0">
                <a:solidFill>
                  <a:srgbClr val="FF0000"/>
                </a:solidFill>
              </a:rPr>
              <a:t>criminal trials</a:t>
            </a:r>
          </a:p>
          <a:p>
            <a:pPr lvl="1" algn="just"/>
            <a:r>
              <a:rPr lang="en-US" dirty="0" smtClean="0">
                <a:solidFill>
                  <a:schemeClr val="tx1"/>
                </a:solidFill>
              </a:rPr>
              <a:t>In a criminal trial we have a (</a:t>
            </a:r>
            <a:r>
              <a:rPr lang="en-US" dirty="0" smtClean="0">
                <a:solidFill>
                  <a:schemeClr val="accent3"/>
                </a:solidFill>
              </a:rPr>
              <a:t>null</a:t>
            </a:r>
            <a:r>
              <a:rPr lang="en-US" dirty="0" smtClean="0">
                <a:solidFill>
                  <a:schemeClr val="tx1"/>
                </a:solidFill>
              </a:rPr>
              <a:t>) hypothesis as a starting point, that is, that the defendant is not guilty (innocent)</a:t>
            </a:r>
          </a:p>
          <a:p>
            <a:pPr lvl="1" algn="just"/>
            <a:r>
              <a:rPr lang="en-US" dirty="0" smtClean="0">
                <a:solidFill>
                  <a:schemeClr val="tx1"/>
                </a:solidFill>
              </a:rPr>
              <a:t>The prosecution tries to collect and present </a:t>
            </a:r>
            <a:r>
              <a:rPr lang="en-US" dirty="0" smtClean="0">
                <a:solidFill>
                  <a:schemeClr val="accent3"/>
                </a:solidFill>
              </a:rPr>
              <a:t>evidence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that can </a:t>
            </a:r>
            <a:r>
              <a:rPr lang="en-US" dirty="0" smtClean="0">
                <a:solidFill>
                  <a:schemeClr val="accent4"/>
                </a:solidFill>
              </a:rPr>
              <a:t>reject the null hypothesis </a:t>
            </a:r>
            <a:r>
              <a:rPr lang="en-US" dirty="0" smtClean="0">
                <a:solidFill>
                  <a:srgbClr val="00B050"/>
                </a:solidFill>
              </a:rPr>
              <a:t>beyond a reasonable doubt</a:t>
            </a:r>
            <a:r>
              <a:rPr lang="en-US" dirty="0" smtClean="0">
                <a:solidFill>
                  <a:schemeClr val="tx1"/>
                </a:solidFill>
              </a:rPr>
              <a:t>, that is: </a:t>
            </a:r>
          </a:p>
          <a:p>
            <a:pPr lvl="2" algn="just"/>
            <a:r>
              <a:rPr lang="en-US" b="1" i="1" u="sng" dirty="0" smtClean="0">
                <a:solidFill>
                  <a:schemeClr val="tx1"/>
                </a:solidFill>
              </a:rPr>
              <a:t>The probability of observing these evidence under the innocence hypothesis is extremely small</a:t>
            </a:r>
            <a:endParaRPr lang="en-US" b="1" i="1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10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Hypothesis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You need to set up two competing hypotheses, that is, a </a:t>
            </a:r>
            <a:r>
              <a:rPr lang="en-US" dirty="0" smtClean="0">
                <a:solidFill>
                  <a:schemeClr val="accent5"/>
                </a:solidFill>
              </a:rPr>
              <a:t>null</a:t>
            </a:r>
            <a:r>
              <a:rPr lang="en-US" dirty="0" smtClean="0"/>
              <a:t> and an </a:t>
            </a:r>
            <a:r>
              <a:rPr lang="en-US" dirty="0" smtClean="0">
                <a:solidFill>
                  <a:srgbClr val="FF0000"/>
                </a:solidFill>
              </a:rPr>
              <a:t>alternative</a:t>
            </a:r>
            <a:r>
              <a:rPr lang="en-US" dirty="0" smtClean="0"/>
              <a:t> hypothesis</a:t>
            </a:r>
          </a:p>
          <a:p>
            <a:pPr lvl="1"/>
            <a:r>
              <a:rPr lang="en-US" dirty="0" smtClean="0"/>
              <a:t>Default is to accept the null unless there is </a:t>
            </a:r>
            <a:r>
              <a:rPr lang="en-US" i="1" dirty="0" smtClean="0">
                <a:solidFill>
                  <a:schemeClr val="accent1"/>
                </a:solidFill>
              </a:rPr>
              <a:t>overwhelming</a:t>
            </a:r>
            <a:r>
              <a:rPr lang="en-US" i="1" dirty="0" smtClean="0"/>
              <a:t> </a:t>
            </a:r>
            <a:r>
              <a:rPr lang="en-US" dirty="0" smtClean="0"/>
              <a:t>evidence against it</a:t>
            </a:r>
          </a:p>
          <a:p>
            <a:r>
              <a:rPr lang="en-US" dirty="0" smtClean="0"/>
              <a:t>What is overwhelming?</a:t>
            </a:r>
          </a:p>
          <a:p>
            <a:pPr lvl="1" algn="just"/>
            <a:r>
              <a:rPr lang="en-US" dirty="0" smtClean="0"/>
              <a:t>Most statisticians believe that if the data indicate (under the assumption that the null hypothesis is true) that the </a:t>
            </a:r>
            <a:r>
              <a:rPr lang="en-US" dirty="0" smtClean="0">
                <a:solidFill>
                  <a:srgbClr val="00B050"/>
                </a:solidFill>
              </a:rPr>
              <a:t>probability</a:t>
            </a:r>
            <a:r>
              <a:rPr lang="en-US" dirty="0" smtClean="0"/>
              <a:t> of observing a value as extreme as the one we have is </a:t>
            </a:r>
            <a:r>
              <a:rPr lang="en-US" dirty="0" smtClean="0">
                <a:solidFill>
                  <a:srgbClr val="00B050"/>
                </a:solidFill>
              </a:rPr>
              <a:t>less than 5% </a:t>
            </a:r>
            <a:r>
              <a:rPr lang="en-US" dirty="0" smtClean="0"/>
              <a:t>then we should reject the null hypothesis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59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Hypothesis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In principle one has to calculate the </a:t>
            </a:r>
            <a:r>
              <a:rPr lang="en-US" dirty="0" smtClean="0">
                <a:solidFill>
                  <a:schemeClr val="accent6"/>
                </a:solidFill>
              </a:rPr>
              <a:t>probability</a:t>
            </a:r>
            <a:r>
              <a:rPr lang="en-US" dirty="0" smtClean="0"/>
              <a:t> of </a:t>
            </a:r>
            <a:r>
              <a:rPr lang="en-US" dirty="0" smtClean="0">
                <a:solidFill>
                  <a:schemeClr val="accent6"/>
                </a:solidFill>
              </a:rPr>
              <a:t>obtaining</a:t>
            </a:r>
            <a:r>
              <a:rPr lang="en-US" dirty="0" smtClean="0"/>
              <a:t> an </a:t>
            </a:r>
            <a:r>
              <a:rPr lang="en-US" dirty="0" smtClean="0">
                <a:solidFill>
                  <a:schemeClr val="accent6"/>
                </a:solidFill>
              </a:rPr>
              <a:t>observation</a:t>
            </a:r>
            <a:r>
              <a:rPr lang="en-US" dirty="0" smtClean="0"/>
              <a:t> as </a:t>
            </a:r>
            <a:r>
              <a:rPr lang="en-US" i="1" dirty="0" smtClean="0">
                <a:solidFill>
                  <a:schemeClr val="accent4"/>
                </a:solidFill>
              </a:rPr>
              <a:t>extreme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dirty="0" smtClean="0"/>
              <a:t>as </a:t>
            </a:r>
            <a:r>
              <a:rPr lang="en-US" dirty="0" smtClean="0">
                <a:solidFill>
                  <a:srgbClr val="7030A0"/>
                </a:solidFill>
              </a:rPr>
              <a:t>the one observed under </a:t>
            </a:r>
            <a:r>
              <a:rPr lang="en-US" dirty="0" smtClean="0"/>
              <a:t>the </a:t>
            </a:r>
            <a:r>
              <a:rPr lang="en-US" dirty="0" smtClean="0">
                <a:solidFill>
                  <a:srgbClr val="00B0F0"/>
                </a:solidFill>
              </a:rPr>
              <a:t>assumption</a:t>
            </a:r>
            <a:r>
              <a:rPr lang="en-US" dirty="0" smtClean="0"/>
              <a:t> that the </a:t>
            </a:r>
            <a:r>
              <a:rPr lang="en-US" dirty="0" smtClean="0">
                <a:solidFill>
                  <a:schemeClr val="accent1"/>
                </a:solidFill>
              </a:rPr>
              <a:t>null hypothesis </a:t>
            </a:r>
            <a:r>
              <a:rPr lang="en-US" dirty="0" smtClean="0">
                <a:solidFill>
                  <a:schemeClr val="tx1"/>
                </a:solidFill>
              </a:rPr>
              <a:t>is</a:t>
            </a:r>
            <a:r>
              <a:rPr lang="en-US" dirty="0" smtClean="0">
                <a:solidFill>
                  <a:schemeClr val="accent1"/>
                </a:solidFill>
              </a:rPr>
              <a:t> true</a:t>
            </a:r>
          </a:p>
          <a:p>
            <a:pPr lvl="1" algn="just"/>
            <a:r>
              <a:rPr lang="en-US" dirty="0" smtClean="0">
                <a:solidFill>
                  <a:schemeClr val="tx1"/>
                </a:solidFill>
              </a:rPr>
              <a:t>If this probability is “small” then we can reject the truthfulness of the null hypothesis</a:t>
            </a:r>
          </a:p>
          <a:p>
            <a:pPr lvl="2" algn="just"/>
            <a:r>
              <a:rPr lang="en-US" dirty="0" smtClean="0">
                <a:solidFill>
                  <a:schemeClr val="tx1"/>
                </a:solidFill>
              </a:rPr>
              <a:t>Simply put, it is highly unlikely that we got this extreme observation by chance</a:t>
            </a:r>
          </a:p>
          <a:p>
            <a:pPr lvl="2" algn="just"/>
            <a:r>
              <a:rPr lang="en-US" dirty="0" smtClean="0">
                <a:solidFill>
                  <a:schemeClr val="tx1"/>
                </a:solidFill>
              </a:rPr>
              <a:t>The notion of </a:t>
            </a:r>
            <a:r>
              <a:rPr lang="en-US" i="1" dirty="0" smtClean="0">
                <a:solidFill>
                  <a:schemeClr val="tx1"/>
                </a:solidFill>
              </a:rPr>
              <a:t>small</a:t>
            </a:r>
            <a:r>
              <a:rPr lang="en-US" dirty="0" smtClean="0">
                <a:solidFill>
                  <a:schemeClr val="tx1"/>
                </a:solidFill>
              </a:rPr>
              <a:t> is </a:t>
            </a:r>
            <a:r>
              <a:rPr lang="en-US" dirty="0" smtClean="0">
                <a:solidFill>
                  <a:schemeClr val="accent2"/>
                </a:solidFill>
              </a:rPr>
              <a:t>subjective</a:t>
            </a:r>
            <a:r>
              <a:rPr lang="en-US" dirty="0" smtClean="0">
                <a:solidFill>
                  <a:schemeClr val="tx1"/>
                </a:solidFill>
              </a:rPr>
              <a:t> and this is one of the reasons that hypothesis testing can be abused </a:t>
            </a:r>
          </a:p>
          <a:p>
            <a:pPr algn="just"/>
            <a:r>
              <a:rPr lang="en-US" dirty="0" smtClean="0">
                <a:solidFill>
                  <a:schemeClr val="accent5"/>
                </a:solidFill>
              </a:rPr>
              <a:t>Randomization</a:t>
            </a:r>
            <a:r>
              <a:rPr lang="en-US" dirty="0" smtClean="0">
                <a:solidFill>
                  <a:schemeClr val="tx1"/>
                </a:solidFill>
              </a:rPr>
              <a:t> is an empirical way to do a hypothesis testing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04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Hypothesis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dirty="0" smtClean="0"/>
              <a:t>Let us assume that we want to compare the daily number of customers in two near by coffee shops</a:t>
            </a:r>
          </a:p>
          <a:p>
            <a:pPr lvl="1" algn="just"/>
            <a:r>
              <a:rPr lang="en-US" dirty="0" smtClean="0"/>
              <a:t>We have observed daily numbers of customers for a 3-month period</a:t>
            </a:r>
          </a:p>
          <a:p>
            <a:pPr algn="just"/>
            <a:r>
              <a:rPr lang="en-US" dirty="0" smtClean="0"/>
              <a:t>Can any observed difference be attributed to chance?</a:t>
            </a:r>
          </a:p>
          <a:p>
            <a:pPr lvl="1" algn="just"/>
            <a:r>
              <a:rPr lang="en-US" dirty="0" smtClean="0"/>
              <a:t>We can empirically randomly shuffle the observations </a:t>
            </a:r>
            <a:endParaRPr lang="en-US" dirty="0"/>
          </a:p>
          <a:p>
            <a:pPr marL="457200" lvl="1" indent="0" algn="just">
              <a:buNone/>
            </a:pPr>
            <a:r>
              <a:rPr lang="en-US" dirty="0" smtClean="0"/>
              <a:t>across the two cafes</a:t>
            </a:r>
          </a:p>
          <a:p>
            <a:pPr lvl="1" algn="just"/>
            <a:r>
              <a:rPr lang="en-US" dirty="0" smtClean="0"/>
              <a:t>We pre-process the samples to make the null true</a:t>
            </a:r>
          </a:p>
          <a:p>
            <a:pPr lvl="2" algn="just"/>
            <a:r>
              <a:rPr lang="en-US" dirty="0" smtClean="0"/>
              <a:t>Subtract the sample mean from each data point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7389"/>
          <a:stretch/>
        </p:blipFill>
        <p:spPr>
          <a:xfrm>
            <a:off x="7857672" y="4873052"/>
            <a:ext cx="1650670" cy="11768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88775" y="6049919"/>
            <a:ext cx="10599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/>
              <a:t>Source: Can Stock Photo</a:t>
            </a:r>
            <a:endParaRPr lang="en-US" sz="7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9246" y="4873052"/>
            <a:ext cx="1186117" cy="11303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756967" y="5999120"/>
            <a:ext cx="83067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/>
              <a:t>Source</a:t>
            </a:r>
            <a:r>
              <a:rPr lang="en-US" sz="700" smtClean="0"/>
              <a:t>: Go Graph</a:t>
            </a:r>
            <a:endParaRPr lang="en-US" sz="7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775" y="3801264"/>
            <a:ext cx="1190166" cy="10054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9576" y="3801264"/>
            <a:ext cx="1125787" cy="9510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9216691" y="3086453"/>
                <a:ext cx="1370953" cy="5147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uk-UA" i="1" smtClean="0">
                              <a:latin typeface="Cambria Math" charset="0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m:rPr>
                                <m:brk m:alnAt="7"/>
                              </m:rPr>
                              <a:rPr lang="en-US" b="0" i="1" smtClean="0">
                                <a:latin typeface="Cambria Math" charset="0"/>
                              </a:rPr>
                              <m:t>: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charset="0"/>
                              </a:rPr>
                              <m:t>: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charset="0"/>
                              </a:rPr>
                              <m:t>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mr>
                      </m:m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6691" y="3086453"/>
                <a:ext cx="1370953" cy="51475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653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Hypothesis Testing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466" y="2553171"/>
            <a:ext cx="4284043" cy="361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6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Hypothesis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en-US" dirty="0" smtClean="0"/>
              <a:t>Sometimes hypothesis testing can be </a:t>
            </a:r>
            <a:r>
              <a:rPr lang="en-US" i="1" dirty="0" smtClean="0"/>
              <a:t>easier </a:t>
            </a:r>
            <a:r>
              <a:rPr lang="en-US" dirty="0" smtClean="0"/>
              <a:t>if we can find a closed form expression for </a:t>
            </a:r>
            <a:r>
              <a:rPr lang="en-US" smtClean="0"/>
              <a:t>the statistic of interest</a:t>
            </a:r>
          </a:p>
          <a:p>
            <a:pPr algn="just"/>
            <a:r>
              <a:rPr lang="en-US" dirty="0" smtClean="0"/>
              <a:t>If a random variable follows a normal distribution, then its z-score has a 5% chance to exceed 2 (1.96 to be more precise) in absolute value</a:t>
            </a:r>
          </a:p>
          <a:p>
            <a:pPr algn="just"/>
            <a:r>
              <a:rPr lang="en-US" dirty="0" smtClean="0"/>
              <a:t>If we define a </a:t>
            </a:r>
            <a:r>
              <a:rPr lang="en-US" i="1" dirty="0" smtClean="0">
                <a:solidFill>
                  <a:srgbClr val="00B050"/>
                </a:solidFill>
              </a:rPr>
              <a:t>test statistic </a:t>
            </a:r>
            <a:r>
              <a:rPr lang="en-US" dirty="0" smtClean="0">
                <a:solidFill>
                  <a:schemeClr val="tx1"/>
                </a:solidFill>
              </a:rPr>
              <a:t>based on our data that follows a normal distribution, then there is only a 5% chance that the z-score of the test statistic will exceed 2 in absolute value</a:t>
            </a:r>
          </a:p>
          <a:p>
            <a:pPr lvl="1" algn="just"/>
            <a:r>
              <a:rPr lang="en-US" dirty="0" smtClean="0">
                <a:solidFill>
                  <a:schemeClr val="tx1"/>
                </a:solidFill>
              </a:rPr>
              <a:t>Thus, if the </a:t>
            </a:r>
            <a:r>
              <a:rPr lang="en-US" dirty="0" smtClean="0">
                <a:solidFill>
                  <a:srgbClr val="0070C0"/>
                </a:solidFill>
              </a:rPr>
              <a:t>absolute value </a:t>
            </a:r>
            <a:r>
              <a:rPr lang="en-US" dirty="0" smtClean="0">
                <a:solidFill>
                  <a:schemeClr val="tx1"/>
                </a:solidFill>
              </a:rPr>
              <a:t>of the test statistic </a:t>
            </a:r>
            <a:r>
              <a:rPr lang="en-US" dirty="0" smtClean="0">
                <a:solidFill>
                  <a:srgbClr val="0070C0"/>
                </a:solidFill>
              </a:rPr>
              <a:t>exceeds 2 </a:t>
            </a:r>
            <a:r>
              <a:rPr lang="en-US" dirty="0" smtClean="0">
                <a:solidFill>
                  <a:schemeClr val="tx1"/>
                </a:solidFill>
              </a:rPr>
              <a:t>we should </a:t>
            </a:r>
            <a:r>
              <a:rPr lang="en-US" dirty="0" smtClean="0">
                <a:solidFill>
                  <a:srgbClr val="0070C0"/>
                </a:solidFill>
              </a:rPr>
              <a:t>reject</a:t>
            </a:r>
            <a:r>
              <a:rPr lang="en-US" dirty="0" smtClean="0">
                <a:solidFill>
                  <a:schemeClr val="tx1"/>
                </a:solidFill>
              </a:rPr>
              <a:t> the </a:t>
            </a:r>
            <a:r>
              <a:rPr lang="en-US" dirty="0" smtClean="0">
                <a:solidFill>
                  <a:srgbClr val="0070C0"/>
                </a:solidFill>
              </a:rPr>
              <a:t>null</a:t>
            </a:r>
            <a:r>
              <a:rPr lang="en-US" dirty="0" smtClean="0">
                <a:solidFill>
                  <a:schemeClr val="tx1"/>
                </a:solidFill>
              </a:rPr>
              <a:t> hypothesis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71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 Types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Given that we </a:t>
            </a:r>
            <a:r>
              <a:rPr lang="en-US" dirty="0" smtClean="0">
                <a:solidFill>
                  <a:schemeClr val="accent5"/>
                </a:solidFill>
              </a:rPr>
              <a:t>reject the null hypothesis </a:t>
            </a:r>
            <a:r>
              <a:rPr lang="en-US" dirty="0" smtClean="0"/>
              <a:t>under some probabilistic arguments, it is </a:t>
            </a:r>
            <a:r>
              <a:rPr lang="en-US" dirty="0" smtClean="0">
                <a:solidFill>
                  <a:schemeClr val="accent1"/>
                </a:solidFill>
              </a:rPr>
              <a:t>still possible </a:t>
            </a:r>
            <a:r>
              <a:rPr lang="en-US" dirty="0" smtClean="0"/>
              <a:t>that we reject the null but still the </a:t>
            </a:r>
            <a:r>
              <a:rPr lang="en-US" dirty="0" smtClean="0">
                <a:solidFill>
                  <a:srgbClr val="00B0F0"/>
                </a:solidFill>
              </a:rPr>
              <a:t>null is true</a:t>
            </a:r>
          </a:p>
          <a:p>
            <a:pPr lvl="1" algn="just"/>
            <a:r>
              <a:rPr lang="en-US" dirty="0" smtClean="0"/>
              <a:t>After all there is still a small – but non-zero – probability of the observation having obtained by pure chance </a:t>
            </a:r>
          </a:p>
          <a:p>
            <a:pPr lvl="1" algn="just"/>
            <a:r>
              <a:rPr lang="en-US" dirty="0" smtClean="0">
                <a:solidFill>
                  <a:schemeClr val="accent4"/>
                </a:solidFill>
              </a:rPr>
              <a:t>False positive </a:t>
            </a:r>
            <a:r>
              <a:rPr lang="en-US" dirty="0" smtClean="0"/>
              <a:t>(</a:t>
            </a:r>
            <a:r>
              <a:rPr lang="en-US" dirty="0" smtClean="0">
                <a:solidFill>
                  <a:schemeClr val="accent4"/>
                </a:solidFill>
              </a:rPr>
              <a:t>Type I error</a:t>
            </a:r>
            <a:r>
              <a:rPr lang="en-US" dirty="0" smtClean="0"/>
              <a:t>)</a:t>
            </a:r>
          </a:p>
          <a:p>
            <a:pPr algn="just"/>
            <a:r>
              <a:rPr lang="en-US" dirty="0" smtClean="0"/>
              <a:t>Similarly, we might fail to reject the null but in reality the null is false</a:t>
            </a:r>
          </a:p>
          <a:p>
            <a:pPr lvl="1" algn="just"/>
            <a:r>
              <a:rPr lang="en-US" dirty="0" smtClean="0">
                <a:solidFill>
                  <a:schemeClr val="accent3"/>
                </a:solidFill>
              </a:rPr>
              <a:t>False negative </a:t>
            </a:r>
            <a:r>
              <a:rPr lang="en-US" dirty="0" smtClean="0"/>
              <a:t>(</a:t>
            </a:r>
            <a:r>
              <a:rPr lang="en-US" dirty="0" smtClean="0">
                <a:solidFill>
                  <a:schemeClr val="accent3"/>
                </a:solidFill>
              </a:rPr>
              <a:t>Type II error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5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2" y="2573865"/>
            <a:ext cx="9601196" cy="3318936"/>
          </a:xfrm>
        </p:spPr>
        <p:txBody>
          <a:bodyPr/>
          <a:lstStyle/>
          <a:p>
            <a:r>
              <a:rPr lang="en-US" dirty="0" smtClean="0"/>
              <a:t>Type I and II errors are like </a:t>
            </a:r>
            <a:r>
              <a:rPr lang="en-US" dirty="0" smtClean="0">
                <a:solidFill>
                  <a:schemeClr val="accent3"/>
                </a:solidFill>
              </a:rPr>
              <a:t>communicating vessels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You cannot reduce both at the same time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"/>
          <a:stretch/>
        </p:blipFill>
        <p:spPr>
          <a:xfrm>
            <a:off x="7848599" y="3517901"/>
            <a:ext cx="1371601" cy="26035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979164" y="3517901"/>
            <a:ext cx="3921886" cy="2603500"/>
            <a:chOff x="2885098" y="3543301"/>
            <a:chExt cx="3921886" cy="2603500"/>
          </a:xfrm>
        </p:grpSpPr>
        <p:sp>
          <p:nvSpPr>
            <p:cNvPr id="5" name="TextBox 4"/>
            <p:cNvSpPr txBox="1"/>
            <p:nvPr/>
          </p:nvSpPr>
          <p:spPr>
            <a:xfrm>
              <a:off x="2885098" y="4404267"/>
              <a:ext cx="7604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Type I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964766" y="4475719"/>
              <a:ext cx="84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Type II</a:t>
              </a:r>
              <a:endParaRPr lang="en-US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6"/>
            <a:stretch/>
          </p:blipFill>
          <p:spPr>
            <a:xfrm>
              <a:off x="4207933" y="3543301"/>
              <a:ext cx="1354668" cy="26035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4667" y="4148667"/>
              <a:ext cx="279402" cy="440266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3837410" y="4233333"/>
              <a:ext cx="6457" cy="98213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5808135" y="4233333"/>
              <a:ext cx="8465" cy="982134"/>
            </a:xfrm>
            <a:prstGeom prst="straightConnector1">
              <a:avLst/>
            </a:prstGeom>
            <a:ln w="381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62" y="4207933"/>
            <a:ext cx="279402" cy="44026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37143" y="4470971"/>
            <a:ext cx="760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Type I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9716811" y="4542423"/>
            <a:ext cx="84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Type II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9465277" y="4236022"/>
            <a:ext cx="6457" cy="9821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7619062" y="4207933"/>
            <a:ext cx="8465" cy="982134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218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Significance – vs - Resolution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3970373"/>
            <a:ext cx="9601196" cy="226030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Many times the notion of </a:t>
            </a:r>
            <a:r>
              <a:rPr lang="en-US" dirty="0" smtClean="0">
                <a:solidFill>
                  <a:schemeClr val="accent2"/>
                </a:solidFill>
              </a:rPr>
              <a:t>significance</a:t>
            </a:r>
            <a:r>
              <a:rPr lang="en-US" dirty="0" smtClean="0"/>
              <a:t> is confused with that of </a:t>
            </a:r>
            <a:r>
              <a:rPr lang="en-US" dirty="0" smtClean="0">
                <a:solidFill>
                  <a:srgbClr val="FF0000"/>
                </a:solidFill>
              </a:rPr>
              <a:t>resolution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 number with 10 significant digits </a:t>
            </a:r>
            <a:r>
              <a:rPr lang="en-US" b="1" dirty="0" smtClean="0">
                <a:solidFill>
                  <a:schemeClr val="tx1"/>
                </a:solidFill>
              </a:rPr>
              <a:t>does not </a:t>
            </a:r>
            <a:r>
              <a:rPr lang="en-US" dirty="0" smtClean="0">
                <a:solidFill>
                  <a:schemeClr val="tx1"/>
                </a:solidFill>
              </a:rPr>
              <a:t>add to the significance of the number 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However, people might thinks that 1.245223 is more significant than 1.2</a:t>
            </a:r>
          </a:p>
          <a:p>
            <a:pPr algn="just"/>
            <a:r>
              <a:rPr lang="en-US" dirty="0" smtClean="0">
                <a:solidFill>
                  <a:schemeClr val="tx1"/>
                </a:solidFill>
              </a:rPr>
              <a:t>Significance is related with the notion that the real value of the number is with high probability within a range of interest – typically not including the value of 0 – depending on the application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725" y="2662274"/>
            <a:ext cx="78232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741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x-none" dirty="0"/>
              <a:t>Consider throwing a dice </a:t>
            </a:r>
            <a:r>
              <a:rPr lang="en-US" altLang="x-none" dirty="0" smtClean="0"/>
              <a:t>twice:</a:t>
            </a:r>
          </a:p>
          <a:p>
            <a:pPr lvl="1"/>
            <a:r>
              <a:rPr lang="en-US" altLang="x-none" dirty="0" smtClean="0"/>
              <a:t>Sample </a:t>
            </a:r>
            <a:r>
              <a:rPr lang="en-US" altLang="x-none" dirty="0"/>
              <a:t>events: let A be the event that the sum is even and let B be the event that we roll at least one </a:t>
            </a:r>
            <a:r>
              <a:rPr lang="en-US" altLang="x-none" dirty="0" smtClean="0"/>
              <a:t>6</a:t>
            </a:r>
            <a:endParaRPr lang="en-US" altLang="x-none" dirty="0"/>
          </a:p>
          <a:p>
            <a:pPr lvl="2" algn="just"/>
            <a:r>
              <a:rPr lang="en-US" altLang="x-none" dirty="0"/>
              <a:t>P(A) = 18/36=0.5</a:t>
            </a:r>
          </a:p>
          <a:p>
            <a:pPr lvl="2" algn="just"/>
            <a:r>
              <a:rPr lang="en-US" altLang="x-none" dirty="0"/>
              <a:t>P(B) = 11/36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94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Significance – vs - Importance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Statistical significance </a:t>
            </a:r>
            <a:r>
              <a:rPr lang="en-US" b="1" dirty="0" smtClean="0"/>
              <a:t>does not equal </a:t>
            </a:r>
            <a:r>
              <a:rPr lang="en-US" dirty="0" smtClean="0">
                <a:solidFill>
                  <a:schemeClr val="accent5"/>
                </a:solidFill>
              </a:rPr>
              <a:t>importance</a:t>
            </a:r>
          </a:p>
          <a:p>
            <a:pPr algn="just"/>
            <a:r>
              <a:rPr lang="en-US" dirty="0" smtClean="0">
                <a:solidFill>
                  <a:schemeClr val="tx2"/>
                </a:solidFill>
              </a:rPr>
              <a:t>A number (an effect) might be statistically significant - i.e., non-zero – but this does not mean it is important for the application examined</a:t>
            </a:r>
            <a:r>
              <a:rPr lang="en-US" dirty="0">
                <a:solidFill>
                  <a:schemeClr val="tx2"/>
                </a:solidFill>
              </a:rPr>
              <a:t>	</a:t>
            </a:r>
            <a:endParaRPr lang="en-US" dirty="0" smtClean="0">
              <a:solidFill>
                <a:schemeClr val="tx2"/>
              </a:solidFill>
            </a:endParaRPr>
          </a:p>
          <a:p>
            <a:pPr lvl="1" algn="just"/>
            <a:r>
              <a:rPr lang="en-US" dirty="0" smtClean="0">
                <a:solidFill>
                  <a:schemeClr val="tx2"/>
                </a:solidFill>
              </a:rPr>
              <a:t>You might find that the new design of your website increased the new daily visitors by 0.05 viewers a day and this number is statistically significant</a:t>
            </a:r>
          </a:p>
          <a:p>
            <a:pPr lvl="2" algn="just"/>
            <a:r>
              <a:rPr lang="en-US" dirty="0" smtClean="0">
                <a:solidFill>
                  <a:schemeClr val="tx2"/>
                </a:solidFill>
              </a:rPr>
              <a:t>Is it important? This is about 20 new visitors in a year!! </a:t>
            </a:r>
          </a:p>
          <a:p>
            <a:pPr lvl="1" algn="just"/>
            <a:r>
              <a:rPr lang="en-US" dirty="0" smtClean="0">
                <a:solidFill>
                  <a:schemeClr val="accent6"/>
                </a:solidFill>
              </a:rPr>
              <a:t>This problem is pronounced with the advent of </a:t>
            </a:r>
            <a:r>
              <a:rPr lang="en-US" i="1" dirty="0" smtClean="0">
                <a:solidFill>
                  <a:schemeClr val="accent6"/>
                </a:solidFill>
              </a:rPr>
              <a:t>big data </a:t>
            </a:r>
            <a:r>
              <a:rPr lang="en-US" dirty="0" smtClean="0">
                <a:solidFill>
                  <a:schemeClr val="accent6"/>
                </a:solidFill>
              </a:rPr>
              <a:t>that many times lead to being able to identify significant but unimportant/small effects</a:t>
            </a:r>
          </a:p>
        </p:txBody>
      </p:sp>
    </p:spTree>
    <p:extLst>
      <p:ext uri="{BB962C8B-B14F-4D97-AF65-F5344CB8AC3E}">
        <p14:creationId xmlns:p14="http://schemas.microsoft.com/office/powerpoint/2010/main" val="1895553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Venn Diagrams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2" y="2395322"/>
            <a:ext cx="9601196" cy="3318936"/>
          </a:xfrm>
        </p:spPr>
        <p:txBody>
          <a:bodyPr/>
          <a:lstStyle/>
          <a:p>
            <a:pPr algn="just"/>
            <a:r>
              <a:rPr lang="en-US" dirty="0" smtClean="0"/>
              <a:t>Venn diagrams are used to represent the total sample space S (i.e., possible outcomes) as well as the various events </a:t>
            </a:r>
          </a:p>
          <a:p>
            <a:pPr lvl="1" algn="just"/>
            <a:r>
              <a:rPr lang="en-US" dirty="0" smtClean="0"/>
              <a:t>Typically the area that each event covers is proportional to its probability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816626" y="3691595"/>
            <a:ext cx="6332421" cy="1933953"/>
            <a:chOff x="3816626" y="3691595"/>
            <a:chExt cx="6332421" cy="1933953"/>
          </a:xfrm>
        </p:grpSpPr>
        <p:sp>
          <p:nvSpPr>
            <p:cNvPr id="4" name="Rectangle 3"/>
            <p:cNvSpPr/>
            <p:nvPr/>
          </p:nvSpPr>
          <p:spPr>
            <a:xfrm>
              <a:off x="3816626" y="3876261"/>
              <a:ext cx="4303644" cy="17492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438322" y="3691595"/>
              <a:ext cx="1710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Sample Space S</a:t>
              </a:r>
              <a:endParaRPr lang="en-US" b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710346" y="4060927"/>
            <a:ext cx="2835689" cy="1017969"/>
            <a:chOff x="2710346" y="4060927"/>
            <a:chExt cx="2835689" cy="1017969"/>
          </a:xfrm>
        </p:grpSpPr>
        <p:sp>
          <p:nvSpPr>
            <p:cNvPr id="7" name="Oval 6"/>
            <p:cNvSpPr/>
            <p:nvPr/>
          </p:nvSpPr>
          <p:spPr>
            <a:xfrm>
              <a:off x="4512365" y="4060927"/>
              <a:ext cx="1033670" cy="101796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710346" y="4216400"/>
              <a:ext cx="9694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1"/>
                  </a:solidFill>
                </a:rPr>
                <a:t>Event A</a:t>
              </a:r>
              <a:endParaRPr lang="en-US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016487" y="4054790"/>
            <a:ext cx="3143066" cy="1017969"/>
            <a:chOff x="4512365" y="4060927"/>
            <a:chExt cx="3143066" cy="1017969"/>
          </a:xfrm>
        </p:grpSpPr>
        <p:sp>
          <p:nvSpPr>
            <p:cNvPr id="11" name="Oval 10"/>
            <p:cNvSpPr/>
            <p:nvPr/>
          </p:nvSpPr>
          <p:spPr>
            <a:xfrm>
              <a:off x="4512365" y="4060927"/>
              <a:ext cx="1033670" cy="1017969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85998" y="4320327"/>
              <a:ext cx="9694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5"/>
                  </a:solidFill>
                </a:rPr>
                <a:t>Event B</a:t>
              </a:r>
              <a:endParaRPr lang="en-US" b="1" dirty="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981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Venn Diagrams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Venn diagrams are used to represent the total sample space (i.e., possible outcomes) as well as the various events 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816626" y="3691595"/>
            <a:ext cx="6332421" cy="1933953"/>
            <a:chOff x="3816626" y="3691595"/>
            <a:chExt cx="6332421" cy="1933953"/>
          </a:xfrm>
        </p:grpSpPr>
        <p:sp>
          <p:nvSpPr>
            <p:cNvPr id="4" name="Rectangle 3"/>
            <p:cNvSpPr/>
            <p:nvPr/>
          </p:nvSpPr>
          <p:spPr>
            <a:xfrm>
              <a:off x="3816626" y="3876261"/>
              <a:ext cx="4303644" cy="17492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438322" y="3691595"/>
              <a:ext cx="1710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Sample Space S</a:t>
              </a:r>
              <a:endParaRPr lang="en-US" b="1" dirty="0"/>
            </a:p>
          </p:txBody>
        </p:sp>
      </p:grpSp>
      <p:sp>
        <p:nvSpPr>
          <p:cNvPr id="13" name="Oval 12"/>
          <p:cNvSpPr/>
          <p:nvPr/>
        </p:nvSpPr>
        <p:spPr>
          <a:xfrm>
            <a:off x="5579164" y="4152588"/>
            <a:ext cx="1033670" cy="1017969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934778" y="4152588"/>
            <a:ext cx="1033670" cy="101796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>
            <a:stCxn id="13" idx="2"/>
            <a:endCxn id="14" idx="7"/>
          </p:cNvCxnSpPr>
          <p:nvPr/>
        </p:nvCxnSpPr>
        <p:spPr>
          <a:xfrm flipV="1">
            <a:off x="5579164" y="4301666"/>
            <a:ext cx="237907" cy="359907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599358" y="4383156"/>
            <a:ext cx="305947" cy="44239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640868" y="4518499"/>
            <a:ext cx="305947" cy="44239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718873" y="4661572"/>
            <a:ext cx="237907" cy="359907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180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Union of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For every two events A and B, the probability of their union (either of A </a:t>
            </a:r>
            <a:r>
              <a:rPr lang="en-US" b="1" dirty="0" smtClean="0"/>
              <a:t>or </a:t>
            </a:r>
            <a:r>
              <a:rPr lang="en-US" dirty="0" smtClean="0"/>
              <a:t>B being happening) is: </a:t>
            </a:r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Using our previous example:</a:t>
            </a:r>
            <a:endParaRPr lang="en-US" dirty="0"/>
          </a:p>
        </p:txBody>
      </p:sp>
      <p:graphicFrame>
        <p:nvGraphicFramePr>
          <p:cNvPr id="12" name="Object 4"/>
          <p:cNvGraphicFramePr>
            <a:graphicFrameLocks noChangeAspect="1"/>
          </p:cNvGraphicFramePr>
          <p:nvPr>
            <p:extLst/>
          </p:nvPr>
        </p:nvGraphicFramePr>
        <p:xfrm>
          <a:off x="2396797" y="3557588"/>
          <a:ext cx="7040563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Equation" r:id="rId3" imgW="2171700" imgH="203200" progId="Equation.3">
                  <p:embed/>
                </p:oleObj>
              </mc:Choice>
              <mc:Fallback>
                <p:oleObj name="Equation" r:id="rId3" imgW="21717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6797" y="3557588"/>
                        <a:ext cx="7040563" cy="658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5"/>
          <p:cNvGraphicFramePr>
            <a:graphicFrameLocks noChangeAspect="1"/>
          </p:cNvGraphicFramePr>
          <p:nvPr>
            <p:extLst/>
          </p:nvPr>
        </p:nvGraphicFramePr>
        <p:xfrm>
          <a:off x="1480298" y="5109328"/>
          <a:ext cx="9538848" cy="643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name="Equation" r:id="rId5" imgW="3009900" imgH="203200" progId="Equation.3">
                  <p:embed/>
                </p:oleObj>
              </mc:Choice>
              <mc:Fallback>
                <p:oleObj name="Equation" r:id="rId5" imgW="30099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0298" y="5109328"/>
                        <a:ext cx="9538848" cy="6439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7503207" y="3520698"/>
            <a:ext cx="3668428" cy="646331"/>
            <a:chOff x="7503207" y="3520698"/>
            <a:chExt cx="3668428" cy="646331"/>
          </a:xfrm>
        </p:grpSpPr>
        <p:sp>
          <p:nvSpPr>
            <p:cNvPr id="4" name="Rectangle 3"/>
            <p:cNvSpPr/>
            <p:nvPr/>
          </p:nvSpPr>
          <p:spPr>
            <a:xfrm>
              <a:off x="7503207" y="3557588"/>
              <a:ext cx="1934153" cy="587122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36150" y="3520698"/>
              <a:ext cx="15354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1"/>
                  </a:solidFill>
                </a:rPr>
                <a:t>Avoid double </a:t>
              </a:r>
            </a:p>
            <a:p>
              <a:pPr algn="ctr"/>
              <a:r>
                <a:rPr lang="en-US" b="1" dirty="0" smtClean="0">
                  <a:solidFill>
                    <a:schemeClr val="accent1"/>
                  </a:solidFill>
                </a:rPr>
                <a:t>counting</a:t>
              </a:r>
              <a:endParaRPr lang="en-US" b="1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532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9110</TotalTime>
  <Words>3589</Words>
  <Application>Microsoft Macintosh PowerPoint</Application>
  <PresentationFormat>Widescreen</PresentationFormat>
  <Paragraphs>369</Paragraphs>
  <Slides>60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8" baseType="lpstr">
      <vt:lpstr>Cambria Math</vt:lpstr>
      <vt:lpstr>ＭＳ Ｐ明朝</vt:lpstr>
      <vt:lpstr>Wingdings</vt:lpstr>
      <vt:lpstr>Arial</vt:lpstr>
      <vt:lpstr>Calibri</vt:lpstr>
      <vt:lpstr>Garamond</vt:lpstr>
      <vt:lpstr>Organic</vt:lpstr>
      <vt:lpstr>Equation</vt:lpstr>
      <vt:lpstr>Basic Statistical Concepts</vt:lpstr>
      <vt:lpstr>Probabilistic Thinking</vt:lpstr>
      <vt:lpstr>Probabilistic Thinking</vt:lpstr>
      <vt:lpstr>Probabilistic Thinking</vt:lpstr>
      <vt:lpstr>What is Probability?</vt:lpstr>
      <vt:lpstr>Example</vt:lpstr>
      <vt:lpstr>Venn Diagrams</vt:lpstr>
      <vt:lpstr>Venn Diagrams</vt:lpstr>
      <vt:lpstr>Union of Events</vt:lpstr>
      <vt:lpstr>Conditional Probability</vt:lpstr>
      <vt:lpstr>Independence</vt:lpstr>
      <vt:lpstr>Law of Total Probability</vt:lpstr>
      <vt:lpstr>Bayes’ Rule</vt:lpstr>
      <vt:lpstr>PowerPoint Presentation</vt:lpstr>
      <vt:lpstr>Example</vt:lpstr>
      <vt:lpstr>The Prior</vt:lpstr>
      <vt:lpstr>The Prior</vt:lpstr>
      <vt:lpstr>PowerPoint Presentation</vt:lpstr>
      <vt:lpstr>Random Variables</vt:lpstr>
      <vt:lpstr>Distributions of Random Variables</vt:lpstr>
      <vt:lpstr>Distributions of Random Variables</vt:lpstr>
      <vt:lpstr>Distribution of Random Variables</vt:lpstr>
      <vt:lpstr>Distribution of Random Variables</vt:lpstr>
      <vt:lpstr>Properties of r.v. Distributions</vt:lpstr>
      <vt:lpstr>Expectations and Variance</vt:lpstr>
      <vt:lpstr>The Normal Random Variable</vt:lpstr>
      <vt:lpstr>The Standard Normal Random Variable</vt:lpstr>
      <vt:lpstr>The Standard Normal Random Variable</vt:lpstr>
      <vt:lpstr>Uniform Random Variable</vt:lpstr>
      <vt:lpstr>Exponential distribution </vt:lpstr>
      <vt:lpstr>Poisson distribution</vt:lpstr>
      <vt:lpstr>Bernoulli distribution </vt:lpstr>
      <vt:lpstr>Binomial distribution</vt:lpstr>
      <vt:lpstr>Geometric distribution</vt:lpstr>
      <vt:lpstr>Central Limit Theorem</vt:lpstr>
      <vt:lpstr>Central Limit Theorem</vt:lpstr>
      <vt:lpstr>Central Limit Theorem</vt:lpstr>
      <vt:lpstr>PowerPoint Presentation</vt:lpstr>
      <vt:lpstr>Bayes Theorem for Distributions*</vt:lpstr>
      <vt:lpstr>Bayesian player evaluation*</vt:lpstr>
      <vt:lpstr>Bayesian player evaluation*</vt:lpstr>
      <vt:lpstr>Bayesian player evaluation*</vt:lpstr>
      <vt:lpstr>Bayesian player evaluation*</vt:lpstr>
      <vt:lpstr>Bayesian player evaluation*</vt:lpstr>
      <vt:lpstr>Conjugate priors*</vt:lpstr>
      <vt:lpstr>PowerPoint Presentation</vt:lpstr>
      <vt:lpstr>Bayesian Average</vt:lpstr>
      <vt:lpstr>Bayesian Average</vt:lpstr>
      <vt:lpstr>Bayesian Average</vt:lpstr>
      <vt:lpstr>A note on average and median values </vt:lpstr>
      <vt:lpstr>Hypothesis Testing</vt:lpstr>
      <vt:lpstr>Hypothesis Testing</vt:lpstr>
      <vt:lpstr>Hypothesis Testing</vt:lpstr>
      <vt:lpstr>Hypothesis Testing</vt:lpstr>
      <vt:lpstr>Hypothesis Testing</vt:lpstr>
      <vt:lpstr>Hypothesis Testing</vt:lpstr>
      <vt:lpstr>Error Types </vt:lpstr>
      <vt:lpstr>Error Types</vt:lpstr>
      <vt:lpstr>Significance – vs - Resolution</vt:lpstr>
      <vt:lpstr>Significance – vs - Importance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Moneyball 2.0: Winning in Sports With Data</dc:title>
  <dc:creator>Pelechrinis, Konstantinos</dc:creator>
  <cp:lastModifiedBy>Pelechrinis, Konstantinos</cp:lastModifiedBy>
  <cp:revision>51</cp:revision>
  <dcterms:created xsi:type="dcterms:W3CDTF">2018-07-19T20:40:27Z</dcterms:created>
  <dcterms:modified xsi:type="dcterms:W3CDTF">2018-08-12T12:26:02Z</dcterms:modified>
</cp:coreProperties>
</file>