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A7E57CC-EDD7-4604-9E71-699A04A1AFC3}" type="datetimeFigureOut">
              <a:rPr lang="en-US" smtClean="0"/>
              <a:t>2/25/2008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A7DAEF-0A9E-4F5A-983B-B75CD923C5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Coherent Strategy for Data Security through Data Governance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157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Roland L. Trope</a:t>
            </a:r>
          </a:p>
          <a:p>
            <a:r>
              <a:rPr lang="en-US" dirty="0" smtClean="0"/>
              <a:t>E. Michael Power</a:t>
            </a:r>
          </a:p>
          <a:p>
            <a:r>
              <a:rPr lang="en-US" dirty="0" smtClean="0"/>
              <a:t>Vincent I. </a:t>
            </a:r>
            <a:r>
              <a:rPr lang="en-US" dirty="0" err="1" smtClean="0"/>
              <a:t>Polley</a:t>
            </a:r>
            <a:endParaRPr lang="en-US" dirty="0" smtClean="0"/>
          </a:p>
          <a:p>
            <a:r>
              <a:rPr lang="en-US" dirty="0" smtClean="0"/>
              <a:t>Bradford C. Morley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Presented by Barry </a:t>
            </a:r>
            <a:r>
              <a:rPr lang="en-US" dirty="0" err="1" smtClean="0"/>
              <a:t>Sebesta</a:t>
            </a:r>
            <a:endParaRPr lang="en-US" dirty="0" smtClean="0"/>
          </a:p>
          <a:p>
            <a:r>
              <a:rPr lang="en-US" dirty="0" smtClean="0"/>
              <a:t>Security Management</a:t>
            </a:r>
          </a:p>
          <a:p>
            <a:r>
              <a:rPr lang="en-US" dirty="0" smtClean="0"/>
              <a:t>February 26, 2008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boards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A Brief Timeline</a:t>
            </a:r>
          </a:p>
          <a:p>
            <a:pPr algn="ctr">
              <a:buNone/>
            </a:pPr>
            <a:endParaRPr lang="en-US" sz="2000" dirty="0" smtClean="0"/>
          </a:p>
          <a:p>
            <a:r>
              <a:rPr lang="en-US" sz="2000" b="1" dirty="0" smtClean="0"/>
              <a:t>Early 90’s – boards of directors tended to believe they weren’t personally liable if their company’s information security programs failed</a:t>
            </a:r>
          </a:p>
          <a:p>
            <a:r>
              <a:rPr lang="en-US" sz="2000" b="1" dirty="0" smtClean="0"/>
              <a:t>1996 – Caremark lawsuit quickly changed outlook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sz="2000" b="1" dirty="0" smtClean="0"/>
              <a:t>	</a:t>
            </a:r>
            <a:r>
              <a:rPr lang="en-US" sz="1800" dirty="0" smtClean="0"/>
              <a:t>A provider of clinical care and pharmaceutical health care 	services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Violation of federal and state laws applicable to health care 	providers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	Stockholders sued directors for breach of fiduciary duties, 	alleging “</a:t>
            </a:r>
            <a:r>
              <a:rPr lang="en-US" sz="1800" i="1" dirty="0" smtClean="0"/>
              <a:t>director inattention” – </a:t>
            </a:r>
            <a:r>
              <a:rPr lang="en-US" sz="1800" dirty="0" smtClean="0"/>
              <a:t>a liability that argues a loss 	occurred from </a:t>
            </a:r>
            <a:r>
              <a:rPr lang="en-US" sz="1800" i="1" dirty="0" smtClean="0"/>
              <a:t>“unconsidered inaction” </a:t>
            </a:r>
          </a:p>
          <a:p>
            <a:pPr>
              <a:buNone/>
            </a:pPr>
            <a:r>
              <a:rPr lang="en-US" sz="1800" i="1" dirty="0" smtClean="0"/>
              <a:t>	</a:t>
            </a:r>
            <a:r>
              <a:rPr lang="en-US" sz="1800" dirty="0" smtClean="0"/>
              <a:t>The courts claimed that Caremark directors failed “to attempt to assure a reasonable information and reporting system exists”</a:t>
            </a:r>
            <a:endParaRPr lang="en-US" sz="18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hypothetical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Proposed merger between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InterCepht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PuntCode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</a:rPr>
              <a:t>Intercepht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 – aerospace and defense contractor for the US</a:t>
            </a:r>
          </a:p>
          <a:p>
            <a:pPr algn="ctr">
              <a:buNone/>
            </a:pP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</a:rPr>
              <a:t>PuntCode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 – publicly owned software company</a:t>
            </a:r>
          </a:p>
          <a:p>
            <a:pPr>
              <a:buNone/>
            </a:pPr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H</a:t>
            </a:r>
            <a:r>
              <a:rPr lang="en-US" sz="1800" b="1" dirty="0" smtClean="0"/>
              <a:t>as the scope of a board’s oversight duty to include an enterprise’s data security system changed?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Has a board’s or individual director’s exposure to liability for failure to fulfill the oversight duty increased?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dirty="0" smtClean="0"/>
              <a:t>Will elevating data security as a board’s concern and bringing it within their “oversight” duty improve data security?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CISO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Four trends that pose security risks to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InterCepht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Data stored on weakly protected portable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Deperimeterization</a:t>
            </a:r>
            <a:r>
              <a:rPr lang="en-US" sz="2000" b="1" dirty="0" smtClean="0"/>
              <a:t> undermines reliability of perimeter-based defenses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Decreasing reliability of user identification and password protection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Introducing new technologies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counsel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Legal requirements for data security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Implicit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Coherent security strategy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Deferred or unfocused due diligence</a:t>
            </a:r>
            <a:endParaRPr lang="en-US" sz="2000" b="1" dirty="0" smtClean="0"/>
          </a:p>
          <a:p>
            <a:pPr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Perceived high risks to data security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b="1" dirty="0" smtClean="0"/>
              <a:t>Market-sensitive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b="1" dirty="0" smtClean="0"/>
              <a:t>Review by the Committee on Foreign Investment in 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b="1" dirty="0" smtClean="0"/>
              <a:t>Parties targeted by trade sanctions regulations</a:t>
            </a:r>
            <a:endParaRPr lang="en-US" sz="19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hypothetical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Adopt early and benefit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</a:t>
            </a:r>
            <a:r>
              <a:rPr lang="en-US" sz="2000" dirty="0" err="1" smtClean="0"/>
              <a:t>InterCepht</a:t>
            </a:r>
            <a:r>
              <a:rPr lang="en-US" sz="2000" dirty="0" smtClean="0"/>
              <a:t> board realized that compliance challenges</a:t>
            </a:r>
          </a:p>
          <a:p>
            <a:pPr>
              <a:buNone/>
            </a:pPr>
            <a:r>
              <a:rPr lang="en-US" sz="2000" dirty="0" smtClean="0"/>
              <a:t>can become a competitive advantage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</a:t>
            </a:r>
            <a:r>
              <a:rPr lang="en-US" sz="1600" b="1" dirty="0" smtClean="0"/>
              <a:t>Y2K compliance is an example of business response</a:t>
            </a:r>
          </a:p>
          <a:p>
            <a:pPr>
              <a:buNone/>
            </a:pPr>
            <a:r>
              <a:rPr lang="en-US" sz="1600" b="1" dirty="0" smtClean="0"/>
              <a:t>	</a:t>
            </a:r>
            <a:r>
              <a:rPr lang="en-US" sz="1600" b="1" dirty="0" smtClean="0"/>
              <a:t>	Money spent to upgrade systems to avoid potential legal 	liability resulted in significantly improved IT systems</a:t>
            </a:r>
          </a:p>
          <a:p>
            <a:pPr>
              <a:buNone/>
            </a:pPr>
            <a:r>
              <a:rPr lang="en-US" sz="2000" dirty="0" smtClean="0"/>
              <a:t>The </a:t>
            </a:r>
            <a:r>
              <a:rPr lang="en-US" sz="2000" dirty="0" err="1" smtClean="0"/>
              <a:t>InterCepht</a:t>
            </a:r>
            <a:r>
              <a:rPr lang="en-US" sz="2000" dirty="0" smtClean="0"/>
              <a:t> board decided it would be easier to</a:t>
            </a:r>
          </a:p>
          <a:p>
            <a:pPr>
              <a:buNone/>
            </a:pPr>
            <a:r>
              <a:rPr lang="en-US" sz="2000" dirty="0" smtClean="0"/>
              <a:t>implement comprehensive data security measures early in</a:t>
            </a:r>
          </a:p>
          <a:p>
            <a:pPr>
              <a:buNone/>
            </a:pPr>
            <a:r>
              <a:rPr lang="en-US" sz="2000" dirty="0" smtClean="0"/>
              <a:t>the merger</a:t>
            </a:r>
          </a:p>
          <a:p>
            <a:pPr>
              <a:buNone/>
            </a:pPr>
            <a:r>
              <a:rPr lang="en-US" sz="2000" dirty="0" smtClean="0"/>
              <a:t>This results in reduced cost and with greater benefits without</a:t>
            </a:r>
          </a:p>
          <a:p>
            <a:pPr>
              <a:buNone/>
            </a:pPr>
            <a:r>
              <a:rPr lang="en-US" sz="2000" dirty="0" smtClean="0"/>
              <a:t>a need for “damage control”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An answer to our 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b="1" dirty="0" smtClean="0"/>
              <a:t>Has the scope of a board’s oversight duty to include an enterprise’s data security system changed?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b="1" dirty="0" smtClean="0"/>
              <a:t>Has a board’s or individual director’s exposure to liability for failure to fulfill the oversight duty increased?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b="1" dirty="0" smtClean="0"/>
              <a:t>Will elevating data security as a board’s concern and bringing it within their “oversight” duty improve data security?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“YES”</a:t>
            </a:r>
          </a:p>
          <a:p>
            <a:pPr marL="342900" indent="-342900">
              <a:buNone/>
            </a:pPr>
            <a:r>
              <a:rPr lang="en-US" sz="1400" b="1" dirty="0" smtClean="0"/>
              <a:t>	Any company that fails to maintain and regularly audit a comprehensive data security program is at increased risk of failing to fulfill its fiduciary oversight duty</a:t>
            </a:r>
          </a:p>
          <a:p>
            <a:pPr marL="342900" indent="-342900">
              <a:buNone/>
            </a:pPr>
            <a:r>
              <a:rPr lang="en-US" sz="1400" b="1" dirty="0" smtClean="0"/>
              <a:t>	</a:t>
            </a:r>
            <a:r>
              <a:rPr lang="en-US" sz="1400" b="1" dirty="0" smtClean="0"/>
              <a:t>At a minimum, a data security program should bring red flag warnings to the immediate attention of senior officers, who should be required to relay to the boards audit committee any reports that </a:t>
            </a:r>
            <a:r>
              <a:rPr lang="en-US" sz="1400" b="1" smtClean="0"/>
              <a:t>could seriously </a:t>
            </a:r>
            <a:r>
              <a:rPr lang="en-US" sz="1400" b="1" dirty="0" smtClean="0"/>
              <a:t>affect the company</a:t>
            </a:r>
            <a:endParaRPr lang="en-US" sz="1400" b="1" dirty="0" smtClean="0"/>
          </a:p>
          <a:p>
            <a:pPr>
              <a:buNone/>
            </a:pPr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896</TotalTime>
  <Words>310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A Coherent Strategy for Data Security through Data Governance</vt:lpstr>
      <vt:lpstr>The role of boards of directors</vt:lpstr>
      <vt:lpstr>A hypothetical situation</vt:lpstr>
      <vt:lpstr>CISO presentation</vt:lpstr>
      <vt:lpstr>Legal counsel presentation</vt:lpstr>
      <vt:lpstr>A hypothetical decision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Coherent Strategy for Data Security through Data Governance</dc:title>
  <dc:creator>Barry</dc:creator>
  <cp:lastModifiedBy>Barry</cp:lastModifiedBy>
  <cp:revision>17</cp:revision>
  <dcterms:created xsi:type="dcterms:W3CDTF">2008-02-26T01:27:25Z</dcterms:created>
  <dcterms:modified xsi:type="dcterms:W3CDTF">2008-02-26T16:23:29Z</dcterms:modified>
</cp:coreProperties>
</file>