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567" autoAdjust="0"/>
    <p:restoredTop sz="81347" autoAdjust="0"/>
  </p:normalViewPr>
  <p:slideViewPr>
    <p:cSldViewPr>
      <p:cViewPr varScale="1">
        <p:scale>
          <a:sx n="57" d="100"/>
          <a:sy n="57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193F7-DA94-4BF1-A2AE-13EC699C7938}" type="datetimeFigureOut">
              <a:rPr lang="en-US" smtClean="0"/>
              <a:pPr/>
              <a:t>2/26/2008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0A2BB-2133-49CF-8A51-C5F939E97F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Managing security risks</a:t>
            </a:r>
            <a:r>
              <a:rPr lang="en-US" baseline="0" dirty="0" smtClean="0"/>
              <a:t> is a balancing act between maintaining security and not inhibiting the business</a:t>
            </a:r>
          </a:p>
          <a:p>
            <a:r>
              <a:rPr lang="en-US" baseline="0" dirty="0" smtClean="0"/>
              <a:t>Middle management is the largest challenge because they impact the organization daily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0A2BB-2133-49CF-8A51-C5F939E97F6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proactive stance</a:t>
            </a:r>
            <a:r>
              <a:rPr lang="en-US" baseline="0" dirty="0" smtClean="0"/>
              <a:t> will help organizations deal more effectively with emerging problems and compliance issues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0A2BB-2133-49CF-8A51-C5F939E97F6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Are</a:t>
            </a:r>
            <a:r>
              <a:rPr lang="en-US" baseline="0" dirty="0" smtClean="0"/>
              <a:t> the things that you think you just said ‘no’ on actually enforceable?  Or are people going to do it anyway?</a:t>
            </a:r>
          </a:p>
          <a:p>
            <a:endParaRPr lang="en-US" baseline="0" dirty="0" smtClean="0"/>
          </a:p>
          <a:p>
            <a:r>
              <a:rPr lang="en-US" baseline="0" dirty="0" smtClean="0"/>
              <a:t>Give security groups veto power over decisions associated with excessive risk, even if this means pushing back a new product or launch date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0A2BB-2133-49CF-8A51-C5F939E97F6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Companies often make business</a:t>
            </a:r>
            <a:r>
              <a:rPr lang="en-US" baseline="0" dirty="0" smtClean="0"/>
              <a:t> decisions about expansion w/o first consulting the security group concerning possible risks</a:t>
            </a:r>
          </a:p>
          <a:p>
            <a:endParaRPr lang="en-US" dirty="0" smtClean="0"/>
          </a:p>
          <a:p>
            <a:r>
              <a:rPr lang="en-US" dirty="0" smtClean="0"/>
              <a:t>Stay in</a:t>
            </a:r>
            <a:r>
              <a:rPr lang="en-US" baseline="0" dirty="0" smtClean="0"/>
              <a:t> compliance with various </a:t>
            </a:r>
            <a:r>
              <a:rPr lang="en-US" baseline="0" dirty="0" err="1" smtClean="0"/>
              <a:t>gov’t</a:t>
            </a:r>
            <a:r>
              <a:rPr lang="en-US" baseline="0" dirty="0" smtClean="0"/>
              <a:t> laws and regulations… HIPAA, PCI-DSS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Budget cuts – having to do more with less, limited resources – abundance of threats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0A2BB-2133-49CF-8A51-C5F939E97F6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security organizations also liaise</a:t>
            </a:r>
            <a:r>
              <a:rPr lang="en-US" baseline="0" dirty="0" smtClean="0"/>
              <a:t> with other company departments such as HR, legal, risk-management, physical security, etc.</a:t>
            </a:r>
          </a:p>
          <a:p>
            <a:r>
              <a:rPr lang="en-US" baseline="0" dirty="0" smtClean="0"/>
              <a:t>CIO usually controls and approves funding</a:t>
            </a:r>
          </a:p>
          <a:p>
            <a:r>
              <a:rPr lang="en-US" baseline="0" dirty="0" smtClean="0"/>
              <a:t>However, sometimes several different sources might control funding (operational security)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0A2BB-2133-49CF-8A51-C5F939E97F6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Security baselines, adherence to security</a:t>
            </a:r>
            <a:r>
              <a:rPr lang="en-US" baseline="0" dirty="0" smtClean="0"/>
              <a:t> standards, best practices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Enforcing remediation of security vulnerabilities is difficult – need support of business unit that plans to work with the partner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0A2BB-2133-49CF-8A51-C5F939E97F6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 people</a:t>
            </a:r>
            <a:r>
              <a:rPr lang="en-US" baseline="0" dirty="0" smtClean="0"/>
              <a:t> that take ownership of security and build good relationships</a:t>
            </a:r>
          </a:p>
          <a:p>
            <a:endParaRPr lang="en-US" baseline="0" dirty="0" smtClean="0"/>
          </a:p>
          <a:p>
            <a:r>
              <a:rPr lang="en-US" baseline="0" dirty="0" smtClean="0"/>
              <a:t>Need people who understand how to explain risk-reward trade-off and can sell solutions within the organization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0A2BB-2133-49CF-8A51-C5F939E97F6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Scorecards measure things like IT operations, system architectures, security measures, and compliance.  Used to check</a:t>
            </a:r>
            <a:r>
              <a:rPr lang="en-US" baseline="0" dirty="0" smtClean="0"/>
              <a:t> if certain measures have been implemented, how many vulnerabilities exist in certain systems, how many attacks an organization is facing.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 problem with scorecards – is they often provide some kind of percentage score, but its hard to really prove their </a:t>
            </a:r>
            <a:r>
              <a:rPr lang="en-US" baseline="0" dirty="0" err="1" smtClean="0"/>
              <a:t>vailidity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Composite metrics aim to provide risk scores so that different groups within the organization can set security targets and help identify acceptable risk levels</a:t>
            </a:r>
          </a:p>
          <a:p>
            <a:r>
              <a:rPr lang="en-US" baseline="0" dirty="0" smtClean="0"/>
              <a:t>(security training &amp; testing scores, audit findings, actual security breaches and events, and individuals security behavior)</a:t>
            </a:r>
          </a:p>
          <a:p>
            <a:r>
              <a:rPr lang="en-US" baseline="0" dirty="0" smtClean="0"/>
              <a:t>(BOA)</a:t>
            </a:r>
          </a:p>
          <a:p>
            <a:r>
              <a:rPr lang="en-US" baseline="0" dirty="0" smtClean="0"/>
              <a:t>Immunity metric: percentage of data destroyed compared to the total population data; </a:t>
            </a:r>
            <a:r>
              <a:rPr lang="en-US" baseline="0" dirty="0" err="1" smtClean="0"/>
              <a:t>numberof</a:t>
            </a:r>
            <a:r>
              <a:rPr lang="en-US" baseline="0" dirty="0" smtClean="0"/>
              <a:t> monitoring violations; number of rogue devices or managed devices on the network</a:t>
            </a:r>
          </a:p>
          <a:p>
            <a:r>
              <a:rPr lang="en-US" baseline="0" dirty="0" smtClean="0"/>
              <a:t>Resiliency metric: how quickly the security team stopped the spread of a virus, or whether there was business downtime due to a </a:t>
            </a:r>
            <a:r>
              <a:rPr lang="en-US" baseline="0" dirty="0" err="1" smtClean="0"/>
              <a:t>DoS</a:t>
            </a:r>
            <a:r>
              <a:rPr lang="en-US" baseline="0" dirty="0" smtClean="0"/>
              <a:t> attack</a:t>
            </a:r>
          </a:p>
          <a:p>
            <a:endParaRPr lang="en-US" baseline="0" dirty="0" smtClean="0"/>
          </a:p>
          <a:p>
            <a:r>
              <a:rPr lang="en-US" baseline="0" dirty="0" smtClean="0"/>
              <a:t>ISO 17799 is a basic level of assurance – shows that an organization implemented some security measures and checks – doesn’t always help reduce risk or improve security, but helps with compliance</a:t>
            </a:r>
          </a:p>
          <a:p>
            <a:endParaRPr lang="en-US" baseline="0" dirty="0" smtClean="0"/>
          </a:p>
          <a:p>
            <a:r>
              <a:rPr lang="en-US" baseline="0" dirty="0" smtClean="0"/>
              <a:t>Top level management need to be aware of, engaged in, and supportive of security issues,  - then can make informed decisions</a:t>
            </a:r>
          </a:p>
          <a:p>
            <a:endParaRPr lang="en-US" baseline="0" dirty="0" smtClean="0"/>
          </a:p>
          <a:p>
            <a:r>
              <a:rPr lang="en-US" baseline="0" dirty="0" smtClean="0"/>
              <a:t>Middle management might represent the biggest barrier to transforming the organization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0A2BB-2133-49CF-8A51-C5F939E97F6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Security executives</a:t>
            </a:r>
            <a:r>
              <a:rPr lang="en-US" baseline="0" dirty="0" smtClean="0"/>
              <a:t> believe that compliance may do more harm than good because people adopt an “if we’re compliant, we must be secure” attitude</a:t>
            </a:r>
          </a:p>
          <a:p>
            <a:r>
              <a:rPr lang="en-US" baseline="0" dirty="0" smtClean="0"/>
              <a:t>Building security in from the beginning is cheaper and saves time, compared with having to bolt it on later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0A2BB-2133-49CF-8A51-C5F939E97F6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7D19288-D50E-49B7-B6B9-359C89DACF45}" type="datetimeFigureOut">
              <a:rPr lang="en-US" smtClean="0"/>
              <a:pPr/>
              <a:t>2/26/2008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B162316-2AB0-464C-A5FC-C8067F4ADF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19288-D50E-49B7-B6B9-359C89DACF45}" type="datetimeFigureOut">
              <a:rPr lang="en-US" smtClean="0"/>
              <a:pPr/>
              <a:t>2/26/2008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162316-2AB0-464C-A5FC-C8067F4ADF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19288-D50E-49B7-B6B9-359C89DACF45}" type="datetimeFigureOut">
              <a:rPr lang="en-US" smtClean="0"/>
              <a:pPr/>
              <a:t>2/26/2008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162316-2AB0-464C-A5FC-C8067F4ADF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19288-D50E-49B7-B6B9-359C89DACF45}" type="datetimeFigureOut">
              <a:rPr lang="en-US" smtClean="0"/>
              <a:pPr/>
              <a:t>2/26/2008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162316-2AB0-464C-A5FC-C8067F4ADF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7D19288-D50E-49B7-B6B9-359C89DACF45}" type="datetimeFigureOut">
              <a:rPr lang="en-US" smtClean="0"/>
              <a:pPr/>
              <a:t>2/26/2008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B162316-2AB0-464C-A5FC-C8067F4ADF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19288-D50E-49B7-B6B9-359C89DACF45}" type="datetimeFigureOut">
              <a:rPr lang="en-US" smtClean="0"/>
              <a:pPr/>
              <a:t>2/26/2008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B162316-2AB0-464C-A5FC-C8067F4ADF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19288-D50E-49B7-B6B9-359C89DACF45}" type="datetimeFigureOut">
              <a:rPr lang="en-US" smtClean="0"/>
              <a:pPr/>
              <a:t>2/26/2008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B162316-2AB0-464C-A5FC-C8067F4ADF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19288-D50E-49B7-B6B9-359C89DACF45}" type="datetimeFigureOut">
              <a:rPr lang="en-US" smtClean="0"/>
              <a:pPr/>
              <a:t>2/26/2008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162316-2AB0-464C-A5FC-C8067F4ADF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19288-D50E-49B7-B6B9-359C89DACF45}" type="datetimeFigureOut">
              <a:rPr lang="en-US" smtClean="0"/>
              <a:pPr/>
              <a:t>2/26/2008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162316-2AB0-464C-A5FC-C8067F4ADF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7D19288-D50E-49B7-B6B9-359C89DACF45}" type="datetimeFigureOut">
              <a:rPr lang="en-US" smtClean="0"/>
              <a:pPr/>
              <a:t>2/26/2008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B162316-2AB0-464C-A5FC-C8067F4ADF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7D19288-D50E-49B7-B6B9-359C89DACF45}" type="datetimeFigureOut">
              <a:rPr lang="en-US" smtClean="0"/>
              <a:pPr/>
              <a:t>2/26/2008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B162316-2AB0-464C-A5FC-C8067F4ADF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7D19288-D50E-49B7-B6B9-359C89DACF45}" type="datetimeFigureOut">
              <a:rPr lang="en-US" smtClean="0"/>
              <a:pPr/>
              <a:t>2/26/2008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3B162316-2AB0-464C-A5FC-C8067F4ADF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Embedding Information Security into the 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Johnson, M.E.; Goetz, E.</a:t>
            </a:r>
          </a:p>
          <a:p>
            <a:r>
              <a:rPr lang="en-US" dirty="0" smtClean="0"/>
              <a:t>IEEE Security and Privacy Magazine</a:t>
            </a:r>
          </a:p>
          <a:p>
            <a:endParaRPr lang="en-US" dirty="0" smtClean="0"/>
          </a:p>
          <a:p>
            <a:r>
              <a:rPr lang="en-US" dirty="0" smtClean="0"/>
              <a:t>Emily </a:t>
            </a:r>
            <a:r>
              <a:rPr lang="en-US" dirty="0" smtClean="0"/>
              <a:t>Ecoff</a:t>
            </a:r>
          </a:p>
          <a:p>
            <a:r>
              <a:rPr lang="en-US" dirty="0" smtClean="0"/>
              <a:t>February </a:t>
            </a:r>
            <a:r>
              <a:rPr lang="en-US" dirty="0" smtClean="0"/>
              <a:t>26, </a:t>
            </a:r>
            <a:r>
              <a:rPr lang="en-US" dirty="0" smtClean="0"/>
              <a:t>2008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Transforming the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Find ways to effectively measure security and quantify if security is improving</a:t>
            </a:r>
          </a:p>
          <a:p>
            <a:pPr lvl="1"/>
            <a:r>
              <a:rPr lang="en-US" dirty="0" smtClean="0"/>
              <a:t>C</a:t>
            </a:r>
            <a:r>
              <a:rPr lang="en-US" dirty="0" smtClean="0"/>
              <a:t>hecklists or scorecards to track security</a:t>
            </a:r>
          </a:p>
          <a:p>
            <a:pPr lvl="1"/>
            <a:r>
              <a:rPr lang="en-US" dirty="0" smtClean="0"/>
              <a:t>Composite metrics to provide insight into security levels</a:t>
            </a:r>
          </a:p>
          <a:p>
            <a:pPr lvl="1"/>
            <a:r>
              <a:rPr lang="en-US" dirty="0" smtClean="0"/>
              <a:t>Measure immunity and resiliency</a:t>
            </a:r>
          </a:p>
          <a:p>
            <a:pPr lvl="1"/>
            <a:r>
              <a:rPr lang="en-US" dirty="0" smtClean="0"/>
              <a:t>Benchmarking and Certification</a:t>
            </a:r>
          </a:p>
          <a:p>
            <a:r>
              <a:rPr lang="en-US" dirty="0" smtClean="0"/>
              <a:t>Create an organizational culture of security that ensures that security is present and part of every employee’s understanding of risk</a:t>
            </a:r>
          </a:p>
          <a:p>
            <a:pPr lvl="1"/>
            <a:r>
              <a:rPr lang="en-US" dirty="0" smtClean="0"/>
              <a:t>Executives and senior-level management need to set tone</a:t>
            </a:r>
          </a:p>
          <a:p>
            <a:pPr lvl="1"/>
            <a:r>
              <a:rPr lang="en-US" dirty="0" smtClean="0"/>
              <a:t>Reward people when they are practicing a safe computing environment</a:t>
            </a:r>
          </a:p>
          <a:p>
            <a:pPr lvl="1"/>
            <a:r>
              <a:rPr lang="en-US" dirty="0" smtClean="0"/>
              <a:t>Also must have consequences, and advertise both</a:t>
            </a:r>
          </a:p>
          <a:p>
            <a:pPr lvl="1"/>
            <a:r>
              <a:rPr lang="en-US" dirty="0" smtClean="0"/>
              <a:t>Focused education and ongoing discussion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Investment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Develop security investment models that build security in every part of the project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Shouldn’t just be about compliance</a:t>
            </a:r>
          </a:p>
          <a:p>
            <a:pPr lvl="1"/>
            <a:r>
              <a:rPr lang="en-US" dirty="0" smtClean="0"/>
              <a:t>Build security in from the beginning</a:t>
            </a:r>
          </a:p>
          <a:p>
            <a:pPr lvl="1"/>
            <a:r>
              <a:rPr lang="en-US" dirty="0" smtClean="0"/>
              <a:t>Demonstrate that security is an “enabler” because it saves money by preventing negative things from happening</a:t>
            </a:r>
          </a:p>
          <a:p>
            <a:pPr lvl="1"/>
            <a:r>
              <a:rPr lang="en-US" dirty="0" smtClean="0"/>
              <a:t>Move from reactive add-ons to proactive initiatives that are aligned with the company’s strategic goals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Information Security 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Terrorist groups</a:t>
            </a:r>
          </a:p>
          <a:p>
            <a:r>
              <a:rPr lang="en-US" dirty="0" smtClean="0"/>
              <a:t>Foreign governments &amp; espionage</a:t>
            </a:r>
          </a:p>
          <a:p>
            <a:r>
              <a:rPr lang="en-US" dirty="0" smtClean="0"/>
              <a:t>Professional cybercrime operations</a:t>
            </a:r>
          </a:p>
          <a:p>
            <a:r>
              <a:rPr lang="en-US" dirty="0" smtClean="0"/>
              <a:t>Outsourcing &amp; off-shoring</a:t>
            </a:r>
          </a:p>
          <a:p>
            <a:r>
              <a:rPr lang="en-US" dirty="0" smtClean="0"/>
              <a:t>Mobile workers, telecommuters, &amp; contractors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CISO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Raising the level of understanding within an organization</a:t>
            </a:r>
          </a:p>
          <a:p>
            <a:pPr lvl="1"/>
            <a:r>
              <a:rPr lang="en-US" dirty="0" smtClean="0"/>
              <a:t>Goal: organization members know what questions to ask and how to find the services they need.</a:t>
            </a:r>
          </a:p>
          <a:p>
            <a:pPr lvl="2"/>
            <a:r>
              <a:rPr lang="en-US" dirty="0" smtClean="0"/>
              <a:t>Education must start at the top</a:t>
            </a:r>
          </a:p>
          <a:p>
            <a:pPr lvl="2"/>
            <a:r>
              <a:rPr lang="en-US" dirty="0" smtClean="0"/>
              <a:t>Middle management is the largest challenge</a:t>
            </a:r>
          </a:p>
          <a:p>
            <a:pPr lvl="2"/>
            <a:r>
              <a:rPr lang="en-US" dirty="0" smtClean="0"/>
              <a:t>Raise Awareness</a:t>
            </a:r>
          </a:p>
          <a:p>
            <a:pPr lvl="3"/>
            <a:r>
              <a:rPr lang="en-US" dirty="0" smtClean="0"/>
              <a:t>Personalize risks for managers by showing them how vulnerabilities could affect them as individuals.</a:t>
            </a:r>
          </a:p>
          <a:p>
            <a:pPr lvl="2"/>
            <a:r>
              <a:rPr lang="en-US" dirty="0" smtClean="0"/>
              <a:t>Senior Leadership should hold middle management accountable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CISO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Challenging Behavior</a:t>
            </a:r>
          </a:p>
          <a:p>
            <a:pPr lvl="1"/>
            <a:r>
              <a:rPr lang="en-US" dirty="0" smtClean="0"/>
              <a:t>Goal: To move from reactive stance on security to a proactive stance.</a:t>
            </a:r>
          </a:p>
          <a:p>
            <a:pPr lvl="2"/>
            <a:r>
              <a:rPr lang="en-US" dirty="0" smtClean="0"/>
              <a:t>Deal more effectively with emerging problems and compliance</a:t>
            </a:r>
          </a:p>
          <a:p>
            <a:pPr lvl="2"/>
            <a:r>
              <a:rPr lang="en-US" dirty="0" smtClean="0"/>
              <a:t>Line managers take personal responsibility for security</a:t>
            </a:r>
          </a:p>
          <a:p>
            <a:pPr lvl="2"/>
            <a:r>
              <a:rPr lang="en-US" dirty="0" smtClean="0"/>
              <a:t>Use auditors to help enforce security levels</a:t>
            </a:r>
          </a:p>
          <a:p>
            <a:r>
              <a:rPr lang="en-US" dirty="0" smtClean="0"/>
              <a:t>Dealing with Globalization</a:t>
            </a:r>
          </a:p>
          <a:p>
            <a:pPr lvl="1"/>
            <a:r>
              <a:rPr lang="en-US" dirty="0" smtClean="0"/>
              <a:t>Goal: Get security into key critical applications that run the business outside the infrastructure.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CISO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Protecting Data and Intellectual Property</a:t>
            </a:r>
          </a:p>
          <a:p>
            <a:pPr lvl="1"/>
            <a:r>
              <a:rPr lang="en-US" dirty="0" smtClean="0"/>
              <a:t>Goal: To have strong identity management control who controls access to information and with what permissions</a:t>
            </a:r>
          </a:p>
          <a:p>
            <a:r>
              <a:rPr lang="en-US" sz="2800" b="1" dirty="0" smtClean="0"/>
              <a:t>Moving from Technology to Security Management</a:t>
            </a:r>
          </a:p>
          <a:p>
            <a:pPr lvl="1"/>
            <a:r>
              <a:rPr lang="en-US" dirty="0" smtClean="0"/>
              <a:t>Goal: Security groups to provide governance, policy development, and consultancy-type functions to help match operational security risks with business objectives</a:t>
            </a:r>
          </a:p>
          <a:p>
            <a:pPr lvl="2"/>
            <a:r>
              <a:rPr lang="en-US" dirty="0" smtClean="0"/>
              <a:t>Not just security technologies and solutions</a:t>
            </a:r>
          </a:p>
          <a:p>
            <a:pPr lvl="2"/>
            <a:r>
              <a:rPr lang="en-US" dirty="0" smtClean="0"/>
              <a:t>Security as a critical business function</a:t>
            </a:r>
          </a:p>
          <a:p>
            <a:pPr lvl="2"/>
            <a:r>
              <a:rPr lang="en-US" dirty="0" smtClean="0"/>
              <a:t>Security groups should have greater authority to enforce measures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CISO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Expanding Securely</a:t>
            </a:r>
          </a:p>
          <a:p>
            <a:pPr lvl="1"/>
            <a:r>
              <a:rPr lang="en-US" dirty="0" smtClean="0"/>
              <a:t>Goal: As the size and scope of operations grow, maintain a consistently high level of security</a:t>
            </a:r>
          </a:p>
          <a:p>
            <a:r>
              <a:rPr lang="en-US" dirty="0" smtClean="0"/>
              <a:t>Complying with laws and standards</a:t>
            </a:r>
          </a:p>
          <a:p>
            <a:r>
              <a:rPr lang="en-US" dirty="0" smtClean="0"/>
              <a:t>Funding Improvement with tight budgets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Organizing Security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57800" y="1371600"/>
            <a:ext cx="335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85% of the studied firms, the top security executives report to the CIO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4267200"/>
            <a:ext cx="3200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Figure a </a:t>
            </a:r>
            <a:r>
              <a:rPr lang="en-US" sz="1600" dirty="0" smtClean="0"/>
              <a:t>s</a:t>
            </a:r>
            <a:r>
              <a:rPr lang="en-US" sz="1600" dirty="0" smtClean="0"/>
              <a:t>hows an organizational structure in which security management reports directly to the CIO.</a:t>
            </a:r>
          </a:p>
          <a:p>
            <a:r>
              <a:rPr lang="en-US" sz="1600" dirty="0" smtClean="0"/>
              <a:t>Figure b shows an organizational structure in which security management reports indirectly to the CIO through other IT executives.</a:t>
            </a:r>
            <a:endParaRPr lang="en-US" sz="1600" dirty="0"/>
          </a:p>
        </p:txBody>
      </p:sp>
      <p:pic>
        <p:nvPicPr>
          <p:cNvPr id="4" name="Content Placeholder 3" descr="secmanagepic1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8600" y="1295400"/>
            <a:ext cx="4648200" cy="2866691"/>
          </a:xfrm>
        </p:spPr>
      </p:pic>
      <p:pic>
        <p:nvPicPr>
          <p:cNvPr id="5" name="Picture 4" descr="secmanagepic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13356" y="3429000"/>
            <a:ext cx="5297282" cy="31458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Organizing Security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Change is good</a:t>
            </a:r>
          </a:p>
          <a:p>
            <a:pPr lvl="1"/>
            <a:r>
              <a:rPr lang="en-US" dirty="0" smtClean="0"/>
              <a:t>Security group’s organizational structure </a:t>
            </a:r>
            <a:r>
              <a:rPr lang="en-US" dirty="0" smtClean="0"/>
              <a:t>undergo </a:t>
            </a:r>
            <a:r>
              <a:rPr lang="en-US" dirty="0" smtClean="0"/>
              <a:t>frequent change</a:t>
            </a:r>
          </a:p>
          <a:p>
            <a:pPr lvl="1"/>
            <a:r>
              <a:rPr lang="en-US" dirty="0" smtClean="0"/>
              <a:t>Restructuring security functions is an ongoing process</a:t>
            </a:r>
          </a:p>
          <a:p>
            <a:pPr lvl="2"/>
            <a:r>
              <a:rPr lang="en-US" dirty="0" smtClean="0"/>
              <a:t>Changes are due to company’s operational environment, business goals, new regulations, and external-risk </a:t>
            </a:r>
            <a:r>
              <a:rPr lang="en-US" dirty="0" smtClean="0"/>
              <a:t>environment</a:t>
            </a:r>
          </a:p>
          <a:p>
            <a:r>
              <a:rPr lang="en-US" dirty="0" smtClean="0"/>
              <a:t>Security beyond firm boundaries</a:t>
            </a:r>
          </a:p>
          <a:p>
            <a:pPr lvl="1"/>
            <a:r>
              <a:rPr lang="en-US" dirty="0" smtClean="0"/>
              <a:t>Add security clauses to supplier contracts</a:t>
            </a:r>
          </a:p>
          <a:p>
            <a:pPr lvl="1"/>
            <a:r>
              <a:rPr lang="en-US" dirty="0" smtClean="0"/>
              <a:t>Allow the organization to periodically test the partner’s security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is about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More important </a:t>
            </a:r>
            <a:r>
              <a:rPr lang="en-US" dirty="0" smtClean="0"/>
              <a:t>than </a:t>
            </a:r>
            <a:r>
              <a:rPr lang="en-US" dirty="0" smtClean="0"/>
              <a:t>the structuring of a security organization is the people that implement security successfully</a:t>
            </a:r>
          </a:p>
          <a:p>
            <a:r>
              <a:rPr lang="en-US" dirty="0" smtClean="0"/>
              <a:t>Need people that have technical and engineering skills</a:t>
            </a:r>
          </a:p>
          <a:p>
            <a:pPr lvl="1"/>
            <a:r>
              <a:rPr lang="en-US" sz="2000" i="1" dirty="0" smtClean="0"/>
              <a:t>“I would throw out any of the best and brightest technicians that I met for one person that could tell me about a manufacturing line.  We don’t have any middle ground with people understanding the business.  I’m talking about security people.  I don’t think security people understand business.”</a:t>
            </a:r>
          </a:p>
          <a:p>
            <a:pPr lvl="8">
              <a:buNone/>
            </a:pPr>
            <a:r>
              <a:rPr lang="en-US" dirty="0"/>
              <a:t>	</a:t>
            </a:r>
            <a:r>
              <a:rPr lang="en-US" dirty="0" smtClean="0"/>
              <a:t>	Bose’s Terri Curran</a:t>
            </a:r>
          </a:p>
          <a:p>
            <a:r>
              <a:rPr lang="en-US" dirty="0" smtClean="0"/>
              <a:t>Goals:</a:t>
            </a:r>
          </a:p>
          <a:p>
            <a:pPr lvl="1"/>
            <a:r>
              <a:rPr lang="en-US" dirty="0" smtClean="0"/>
              <a:t>Prevent burnout</a:t>
            </a:r>
          </a:p>
          <a:p>
            <a:pPr lvl="1"/>
            <a:r>
              <a:rPr lang="en-US" dirty="0" smtClean="0"/>
              <a:t>Manage a healthy rate of turnover</a:t>
            </a:r>
          </a:p>
          <a:p>
            <a:pPr lvl="1"/>
            <a:r>
              <a:rPr lang="en-US" dirty="0" smtClean="0"/>
              <a:t>“Keep awake and alive and passionate about what is fundamentally feeling like a losing battle.”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1281</TotalTime>
  <Words>1139</Words>
  <Application>Microsoft Office PowerPoint</Application>
  <PresentationFormat>On-screen Show (4:3)</PresentationFormat>
  <Paragraphs>125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Foundry</vt:lpstr>
      <vt:lpstr>Embedding Information Security into the Organization</vt:lpstr>
      <vt:lpstr>New Information Security Risks</vt:lpstr>
      <vt:lpstr>CISO Challenges</vt:lpstr>
      <vt:lpstr>CISO Challenges</vt:lpstr>
      <vt:lpstr>CISO Challenges</vt:lpstr>
      <vt:lpstr>CISO Challenges</vt:lpstr>
      <vt:lpstr>Organizing Security</vt:lpstr>
      <vt:lpstr>Organizing Security II</vt:lpstr>
      <vt:lpstr>Security is about people</vt:lpstr>
      <vt:lpstr>Transforming the Organization</vt:lpstr>
      <vt:lpstr>Investment Decisions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Information Security into the Organization</dc:title>
  <dc:creator>Greg</dc:creator>
  <cp:lastModifiedBy>Emily</cp:lastModifiedBy>
  <cp:revision>18</cp:revision>
  <dcterms:created xsi:type="dcterms:W3CDTF">2008-02-25T21:46:58Z</dcterms:created>
  <dcterms:modified xsi:type="dcterms:W3CDTF">2008-02-26T20:10:10Z</dcterms:modified>
</cp:coreProperties>
</file>