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Default Extension="xlsx" ContentType="application/vnd.openxmlformats-officedocument.spreadsheetml.sheet"/>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rts/chart1.xml" ContentType="application/vnd.openxmlformats-officedocument.drawingml.chart+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9"/>
  </p:notesMasterIdLst>
  <p:handoutMasterIdLst>
    <p:handoutMasterId r:id="rId20"/>
  </p:handoutMasterIdLst>
  <p:sldIdLst>
    <p:sldId id="257" r:id="rId2"/>
    <p:sldId id="272" r:id="rId3"/>
    <p:sldId id="258" r:id="rId4"/>
    <p:sldId id="259" r:id="rId5"/>
    <p:sldId id="261" r:id="rId6"/>
    <p:sldId id="263" r:id="rId7"/>
    <p:sldId id="264" r:id="rId8"/>
    <p:sldId id="277" r:id="rId9"/>
    <p:sldId id="266" r:id="rId10"/>
    <p:sldId id="268" r:id="rId11"/>
    <p:sldId id="269" r:id="rId12"/>
    <p:sldId id="275" r:id="rId13"/>
    <p:sldId id="270" r:id="rId14"/>
    <p:sldId id="271" r:id="rId15"/>
    <p:sldId id="273" r:id="rId16"/>
    <p:sldId id="278" r:id="rId17"/>
    <p:sldId id="280" r:id="rId18"/>
  </p:sldIdLst>
  <p:sldSz cx="9144000" cy="6858000" type="screen4x3"/>
  <p:notesSz cx="6997700" cy="9271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591" autoAdjust="0"/>
    <p:restoredTop sz="94667" autoAdjust="0"/>
  </p:normalViewPr>
  <p:slideViewPr>
    <p:cSldViewPr>
      <p:cViewPr varScale="1">
        <p:scale>
          <a:sx n="66" d="100"/>
          <a:sy n="66" d="100"/>
        </p:scale>
        <p:origin x="-246" y="-96"/>
      </p:cViewPr>
      <p:guideLst>
        <p:guide orient="horz" pos="2160"/>
        <p:guide pos="2880"/>
      </p:guideLst>
    </p:cSldViewPr>
  </p:slideViewPr>
  <p:outlineViewPr>
    <p:cViewPr>
      <p:scale>
        <a:sx n="33" d="100"/>
        <a:sy n="33" d="100"/>
      </p:scale>
      <p:origin x="42" y="0"/>
    </p:cViewPr>
  </p:outlineViewPr>
  <p:notesTextViewPr>
    <p:cViewPr>
      <p:scale>
        <a:sx n="100" d="100"/>
        <a:sy n="100" d="100"/>
      </p:scale>
      <p:origin x="0" y="0"/>
    </p:cViewPr>
  </p:notesTextViewPr>
  <p:notesViewPr>
    <p:cSldViewPr>
      <p:cViewPr varScale="1">
        <p:scale>
          <a:sx n="60" d="100"/>
          <a:sy n="60" d="100"/>
        </p:scale>
        <p:origin x="-2478" y="-78"/>
      </p:cViewPr>
      <p:guideLst>
        <p:guide orient="horz" pos="2920"/>
        <p:guide pos="2204"/>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Office_Excel_Worksheet1.xlsx"/></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en-US"/>
  <c:chart>
    <c:title>
      <c:tx>
        <c:rich>
          <a:bodyPr/>
          <a:lstStyle/>
          <a:p>
            <a:pPr>
              <a:defRPr/>
            </a:pPr>
            <a:r>
              <a:rPr lang="en-US" b="0" dirty="0" smtClean="0"/>
              <a:t>Top 5</a:t>
            </a:r>
            <a:r>
              <a:rPr lang="en-US" b="0" baseline="0" dirty="0" smtClean="0"/>
              <a:t> </a:t>
            </a:r>
            <a:r>
              <a:rPr lang="en-US" b="0" dirty="0" smtClean="0"/>
              <a:t>Social Networking Sites</a:t>
            </a:r>
            <a:endParaRPr lang="en-US" b="0" dirty="0"/>
          </a:p>
        </c:rich>
      </c:tx>
      <c:layout>
        <c:manualLayout>
          <c:xMode val="edge"/>
          <c:yMode val="edge"/>
          <c:x val="0.27929012345678994"/>
          <c:y val="1.683619596536693E-2"/>
        </c:manualLayout>
      </c:layout>
    </c:title>
    <c:plotArea>
      <c:layout/>
      <c:pieChart>
        <c:varyColors val="1"/>
        <c:ser>
          <c:idx val="0"/>
          <c:order val="0"/>
          <c:tx>
            <c:strRef>
              <c:f>Sheet1!$B$1</c:f>
              <c:strCache>
                <c:ptCount val="1"/>
                <c:pt idx="0">
                  <c:v>Sites</c:v>
                </c:pt>
              </c:strCache>
            </c:strRef>
          </c:tx>
          <c:cat>
            <c:strRef>
              <c:f>Sheet1!$A$2:$A$6</c:f>
              <c:strCache>
                <c:ptCount val="5"/>
                <c:pt idx="0">
                  <c:v>My Space</c:v>
                </c:pt>
                <c:pt idx="1">
                  <c:v>MSN Groups</c:v>
                </c:pt>
                <c:pt idx="2">
                  <c:v>Face Book</c:v>
                </c:pt>
                <c:pt idx="3">
                  <c:v>Xanga.com</c:v>
                </c:pt>
                <c:pt idx="4">
                  <c:v>MSN Spaces</c:v>
                </c:pt>
              </c:strCache>
            </c:strRef>
          </c:cat>
          <c:val>
            <c:numRef>
              <c:f>Sheet1!$B$2:$B$6</c:f>
              <c:numCache>
                <c:formatCode>General</c:formatCode>
                <c:ptCount val="5"/>
                <c:pt idx="0">
                  <c:v>67.040000000000006</c:v>
                </c:pt>
                <c:pt idx="1">
                  <c:v>57.620000000000012</c:v>
                </c:pt>
                <c:pt idx="2">
                  <c:v>51.730000000000011</c:v>
                </c:pt>
                <c:pt idx="3">
                  <c:v>48.92</c:v>
                </c:pt>
                <c:pt idx="4">
                  <c:v>47.33</c:v>
                </c:pt>
              </c:numCache>
            </c:numRef>
          </c:val>
        </c:ser>
        <c:firstSliceAng val="0"/>
      </c:pieChart>
    </c:plotArea>
    <c:legend>
      <c:legendPos val="r"/>
      <c:layout/>
    </c:legend>
    <c:plotVisOnly val="1"/>
  </c:chart>
  <c:txPr>
    <a:bodyPr/>
    <a:lstStyle/>
    <a:p>
      <a:pPr>
        <a:defRPr sz="1800"/>
      </a:pPr>
      <a:endParaRPr lang="en-US"/>
    </a:p>
  </c:txPr>
  <c:externalData r:id="rId1"/>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2337" cy="463550"/>
          </a:xfrm>
          <a:prstGeom prst="rect">
            <a:avLst/>
          </a:prstGeom>
        </p:spPr>
        <p:txBody>
          <a:bodyPr vert="horz" lIns="92958" tIns="46479" rIns="92958" bIns="46479" rtlCol="0"/>
          <a:lstStyle>
            <a:lvl1pPr algn="l">
              <a:defRPr sz="1200"/>
            </a:lvl1pPr>
          </a:lstStyle>
          <a:p>
            <a:endParaRPr lang="en-US"/>
          </a:p>
        </p:txBody>
      </p:sp>
      <p:sp>
        <p:nvSpPr>
          <p:cNvPr id="3" name="Date Placeholder 2"/>
          <p:cNvSpPr>
            <a:spLocks noGrp="1"/>
          </p:cNvSpPr>
          <p:nvPr>
            <p:ph type="dt" sz="quarter" idx="1"/>
          </p:nvPr>
        </p:nvSpPr>
        <p:spPr>
          <a:xfrm>
            <a:off x="3963744" y="0"/>
            <a:ext cx="3032337" cy="463550"/>
          </a:xfrm>
          <a:prstGeom prst="rect">
            <a:avLst/>
          </a:prstGeom>
        </p:spPr>
        <p:txBody>
          <a:bodyPr vert="horz" lIns="92958" tIns="46479" rIns="92958" bIns="46479" rtlCol="0"/>
          <a:lstStyle>
            <a:lvl1pPr algn="r">
              <a:defRPr sz="1200"/>
            </a:lvl1pPr>
          </a:lstStyle>
          <a:p>
            <a:fld id="{FDEFACA8-5ECF-4EC1-8DDF-38108D0AD7A8}" type="datetimeFigureOut">
              <a:rPr lang="en-US" smtClean="0"/>
              <a:pPr/>
              <a:t>2/26/2008</a:t>
            </a:fld>
            <a:endParaRPr lang="en-US"/>
          </a:p>
        </p:txBody>
      </p:sp>
      <p:sp>
        <p:nvSpPr>
          <p:cNvPr id="4" name="Footer Placeholder 3"/>
          <p:cNvSpPr>
            <a:spLocks noGrp="1"/>
          </p:cNvSpPr>
          <p:nvPr>
            <p:ph type="ftr" sz="quarter" idx="2"/>
          </p:nvPr>
        </p:nvSpPr>
        <p:spPr>
          <a:xfrm>
            <a:off x="0" y="8805841"/>
            <a:ext cx="3032337" cy="463550"/>
          </a:xfrm>
          <a:prstGeom prst="rect">
            <a:avLst/>
          </a:prstGeom>
        </p:spPr>
        <p:txBody>
          <a:bodyPr vert="horz" lIns="92958" tIns="46479" rIns="92958" bIns="46479" rtlCol="0" anchor="b"/>
          <a:lstStyle>
            <a:lvl1pPr algn="l">
              <a:defRPr sz="1200"/>
            </a:lvl1pPr>
          </a:lstStyle>
          <a:p>
            <a:endParaRPr lang="en-US"/>
          </a:p>
        </p:txBody>
      </p:sp>
      <p:sp>
        <p:nvSpPr>
          <p:cNvPr id="5" name="Slide Number Placeholder 4"/>
          <p:cNvSpPr>
            <a:spLocks noGrp="1"/>
          </p:cNvSpPr>
          <p:nvPr>
            <p:ph type="sldNum" sz="quarter" idx="3"/>
          </p:nvPr>
        </p:nvSpPr>
        <p:spPr>
          <a:xfrm>
            <a:off x="3963744" y="8805841"/>
            <a:ext cx="3032337" cy="463550"/>
          </a:xfrm>
          <a:prstGeom prst="rect">
            <a:avLst/>
          </a:prstGeom>
        </p:spPr>
        <p:txBody>
          <a:bodyPr vert="horz" lIns="92958" tIns="46479" rIns="92958" bIns="46479" rtlCol="0" anchor="b"/>
          <a:lstStyle>
            <a:lvl1pPr algn="r">
              <a:defRPr sz="1200"/>
            </a:lvl1pPr>
          </a:lstStyle>
          <a:p>
            <a:fld id="{59F043C3-D756-43D1-8D9B-B58F843EEAF4}" type="slidenum">
              <a:rPr lang="en-US" smtClean="0"/>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2337" cy="463550"/>
          </a:xfrm>
          <a:prstGeom prst="rect">
            <a:avLst/>
          </a:prstGeom>
        </p:spPr>
        <p:txBody>
          <a:bodyPr vert="horz" lIns="92958" tIns="46479" rIns="92958" bIns="46479" rtlCol="0"/>
          <a:lstStyle>
            <a:lvl1pPr algn="l">
              <a:defRPr sz="1200"/>
            </a:lvl1pPr>
          </a:lstStyle>
          <a:p>
            <a:endParaRPr lang="en-US" dirty="0"/>
          </a:p>
        </p:txBody>
      </p:sp>
      <p:sp>
        <p:nvSpPr>
          <p:cNvPr id="3" name="Date Placeholder 2"/>
          <p:cNvSpPr>
            <a:spLocks noGrp="1"/>
          </p:cNvSpPr>
          <p:nvPr>
            <p:ph type="dt" idx="1"/>
          </p:nvPr>
        </p:nvSpPr>
        <p:spPr>
          <a:xfrm>
            <a:off x="3963744" y="0"/>
            <a:ext cx="3032337" cy="463550"/>
          </a:xfrm>
          <a:prstGeom prst="rect">
            <a:avLst/>
          </a:prstGeom>
        </p:spPr>
        <p:txBody>
          <a:bodyPr vert="horz" lIns="92958" tIns="46479" rIns="92958" bIns="46479" rtlCol="0"/>
          <a:lstStyle>
            <a:lvl1pPr algn="r">
              <a:defRPr sz="1200"/>
            </a:lvl1pPr>
          </a:lstStyle>
          <a:p>
            <a:fld id="{CE36E7DB-6011-4701-84BA-F37975DCF8DE}" type="datetimeFigureOut">
              <a:rPr lang="en-US" smtClean="0"/>
              <a:pPr/>
              <a:t>2/26/2008</a:t>
            </a:fld>
            <a:endParaRPr lang="en-US" dirty="0"/>
          </a:p>
        </p:txBody>
      </p:sp>
      <p:sp>
        <p:nvSpPr>
          <p:cNvPr id="4" name="Slide Image Placeholder 3"/>
          <p:cNvSpPr>
            <a:spLocks noGrp="1" noRot="1" noChangeAspect="1"/>
          </p:cNvSpPr>
          <p:nvPr>
            <p:ph type="sldImg" idx="2"/>
          </p:nvPr>
        </p:nvSpPr>
        <p:spPr>
          <a:xfrm>
            <a:off x="1181100" y="695325"/>
            <a:ext cx="4635500" cy="3476625"/>
          </a:xfrm>
          <a:prstGeom prst="rect">
            <a:avLst/>
          </a:prstGeom>
          <a:noFill/>
          <a:ln w="12700">
            <a:solidFill>
              <a:prstClr val="black"/>
            </a:solidFill>
          </a:ln>
        </p:spPr>
        <p:txBody>
          <a:bodyPr vert="horz" lIns="92958" tIns="46479" rIns="92958" bIns="46479" rtlCol="0" anchor="ctr"/>
          <a:lstStyle/>
          <a:p>
            <a:endParaRPr lang="en-US" dirty="0"/>
          </a:p>
        </p:txBody>
      </p:sp>
      <p:sp>
        <p:nvSpPr>
          <p:cNvPr id="5" name="Notes Placeholder 4"/>
          <p:cNvSpPr>
            <a:spLocks noGrp="1"/>
          </p:cNvSpPr>
          <p:nvPr>
            <p:ph type="body" sz="quarter" idx="3"/>
          </p:nvPr>
        </p:nvSpPr>
        <p:spPr>
          <a:xfrm>
            <a:off x="699770" y="4403725"/>
            <a:ext cx="5598160" cy="4171950"/>
          </a:xfrm>
          <a:prstGeom prst="rect">
            <a:avLst/>
          </a:prstGeom>
        </p:spPr>
        <p:txBody>
          <a:bodyPr vert="horz" lIns="92958" tIns="46479" rIns="92958" bIns="46479"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05841"/>
            <a:ext cx="3032337" cy="463550"/>
          </a:xfrm>
          <a:prstGeom prst="rect">
            <a:avLst/>
          </a:prstGeom>
        </p:spPr>
        <p:txBody>
          <a:bodyPr vert="horz" lIns="92958" tIns="46479" rIns="92958" bIns="4647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63744" y="8805841"/>
            <a:ext cx="3032337" cy="463550"/>
          </a:xfrm>
          <a:prstGeom prst="rect">
            <a:avLst/>
          </a:prstGeom>
        </p:spPr>
        <p:txBody>
          <a:bodyPr vert="horz" lIns="92958" tIns="46479" rIns="92958" bIns="46479" rtlCol="0" anchor="b"/>
          <a:lstStyle>
            <a:lvl1pPr algn="r">
              <a:defRPr sz="1200"/>
            </a:lvl1pPr>
          </a:lstStyle>
          <a:p>
            <a:fld id="{5E41F405-E84E-4C9A-A2D3-3A21FAC11C3A}" type="slidenum">
              <a:rPr lang="en-US" smtClean="0"/>
              <a:pPr/>
              <a:t>‹#›</a:t>
            </a:fld>
            <a:endParaRPr lang="en-US" dirty="0"/>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5E41F405-E84E-4C9A-A2D3-3A21FAC11C3A}" type="slidenum">
              <a:rPr lang="en-US" smtClean="0"/>
              <a:pPr/>
              <a:t>1</a:t>
            </a:fld>
            <a:endParaRPr 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5E41F405-E84E-4C9A-A2D3-3A21FAC11C3A}" type="slidenum">
              <a:rPr lang="en-US" smtClean="0"/>
              <a:pPr/>
              <a:t>10</a:t>
            </a:fld>
            <a:endParaRPr lang="en-US"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5E41F405-E84E-4C9A-A2D3-3A21FAC11C3A}" type="slidenum">
              <a:rPr lang="en-US" smtClean="0"/>
              <a:pPr/>
              <a:t>11</a:t>
            </a:fld>
            <a:endParaRPr lang="en-US"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5E41F405-E84E-4C9A-A2D3-3A21FAC11C3A}" type="slidenum">
              <a:rPr lang="en-US" smtClean="0"/>
              <a:pPr/>
              <a:t>12</a:t>
            </a:fld>
            <a:endParaRPr lang="en-US"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5E41F405-E84E-4C9A-A2D3-3A21FAC11C3A}" type="slidenum">
              <a:rPr lang="en-US" smtClean="0"/>
              <a:pPr/>
              <a:t>13</a:t>
            </a:fld>
            <a:endParaRPr lang="en-US"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5E41F405-E84E-4C9A-A2D3-3A21FAC11C3A}" type="slidenum">
              <a:rPr lang="en-US" smtClean="0"/>
              <a:pPr/>
              <a:t>14</a:t>
            </a:fld>
            <a:endParaRPr lang="en-US" dirty="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5E41F405-E84E-4C9A-A2D3-3A21FAC11C3A}" type="slidenum">
              <a:rPr lang="en-US" smtClean="0"/>
              <a:pPr/>
              <a:t>15</a:t>
            </a:fld>
            <a:endParaRPr lang="en-US" dirty="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Rectangle 2"/>
          <p:cNvSpPr>
            <a:spLocks noChangeArrowheads="1" noTextEdit="1"/>
          </p:cNvSpPr>
          <p:nvPr>
            <p:ph type="sldImg"/>
          </p:nvPr>
        </p:nvSpPr>
        <p:spPr>
          <a:xfrm>
            <a:off x="1225550" y="617538"/>
            <a:ext cx="4559300" cy="3419475"/>
          </a:xfr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5E41F405-E84E-4C9A-A2D3-3A21FAC11C3A}" type="slidenum">
              <a:rPr lang="en-US" smtClean="0"/>
              <a:pPr/>
              <a:t>2</a:t>
            </a:fld>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5E41F405-E84E-4C9A-A2D3-3A21FAC11C3A}" type="slidenum">
              <a:rPr lang="en-US" smtClean="0"/>
              <a:pPr/>
              <a:t>3</a:t>
            </a:fld>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5E41F405-E84E-4C9A-A2D3-3A21FAC11C3A}" type="slidenum">
              <a:rPr lang="en-US" smtClean="0"/>
              <a:pPr/>
              <a:t>4</a:t>
            </a:fld>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5E41F405-E84E-4C9A-A2D3-3A21FAC11C3A}" type="slidenum">
              <a:rPr lang="en-US" smtClean="0"/>
              <a:pPr/>
              <a:t>5</a:t>
            </a:fld>
            <a:endParaRPr 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5E41F405-E84E-4C9A-A2D3-3A21FAC11C3A}" type="slidenum">
              <a:rPr lang="en-US" smtClean="0"/>
              <a:pPr/>
              <a:t>6</a:t>
            </a:fld>
            <a:endParaRPr 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5E41F405-E84E-4C9A-A2D3-3A21FAC11C3A}" type="slidenum">
              <a:rPr lang="en-US" smtClean="0"/>
              <a:pPr/>
              <a:t>7</a:t>
            </a:fld>
            <a:endParaRPr 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5E41F405-E84E-4C9A-A2D3-3A21FAC11C3A}" type="slidenum">
              <a:rPr lang="en-US" smtClean="0"/>
              <a:pPr/>
              <a:t>8</a:t>
            </a:fld>
            <a:endParaRPr lang="en-US"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5E41F405-E84E-4C9A-A2D3-3A21FAC11C3A}" type="slidenum">
              <a:rPr lang="en-US" smtClean="0"/>
              <a:pPr/>
              <a:t>9</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EB311CD-6AA2-4E94-9051-A3869AF6DAB4}" type="datetimeFigureOut">
              <a:rPr lang="en-US" smtClean="0"/>
              <a:pPr/>
              <a:t>2/26/2008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39B84E2-F586-464F-9646-6056B24F48DF}"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EB311CD-6AA2-4E94-9051-A3869AF6DAB4}" type="datetimeFigureOut">
              <a:rPr lang="en-US" smtClean="0"/>
              <a:pPr/>
              <a:t>2/26/2008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39B84E2-F586-464F-9646-6056B24F48DF}"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EB311CD-6AA2-4E94-9051-A3869AF6DAB4}" type="datetimeFigureOut">
              <a:rPr lang="en-US" smtClean="0"/>
              <a:pPr/>
              <a:t>2/26/2008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39B84E2-F586-464F-9646-6056B24F48DF}"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EB311CD-6AA2-4E94-9051-A3869AF6DAB4}" type="datetimeFigureOut">
              <a:rPr lang="en-US" smtClean="0"/>
              <a:pPr/>
              <a:t>2/26/2008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39B84E2-F586-464F-9646-6056B24F48DF}"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EB311CD-6AA2-4E94-9051-A3869AF6DAB4}" type="datetimeFigureOut">
              <a:rPr lang="en-US" smtClean="0"/>
              <a:pPr/>
              <a:t>2/26/2008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39B84E2-F586-464F-9646-6056B24F48DF}"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EB311CD-6AA2-4E94-9051-A3869AF6DAB4}" type="datetimeFigureOut">
              <a:rPr lang="en-US" smtClean="0"/>
              <a:pPr/>
              <a:t>2/26/2008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39B84E2-F586-464F-9646-6056B24F48DF}"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EB311CD-6AA2-4E94-9051-A3869AF6DAB4}" type="datetimeFigureOut">
              <a:rPr lang="en-US" smtClean="0"/>
              <a:pPr/>
              <a:t>2/26/2008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39B84E2-F586-464F-9646-6056B24F48DF}"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EB311CD-6AA2-4E94-9051-A3869AF6DAB4}" type="datetimeFigureOut">
              <a:rPr lang="en-US" smtClean="0"/>
              <a:pPr/>
              <a:t>2/26/2008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39B84E2-F586-464F-9646-6056B24F48DF}"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B311CD-6AA2-4E94-9051-A3869AF6DAB4}" type="datetimeFigureOut">
              <a:rPr lang="en-US" smtClean="0"/>
              <a:pPr/>
              <a:t>2/26/2008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39B84E2-F586-464F-9646-6056B24F48DF}"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EB311CD-6AA2-4E94-9051-A3869AF6DAB4}" type="datetimeFigureOut">
              <a:rPr lang="en-US" smtClean="0"/>
              <a:pPr/>
              <a:t>2/26/2008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39B84E2-F586-464F-9646-6056B24F48DF}"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EB311CD-6AA2-4E94-9051-A3869AF6DAB4}" type="datetimeFigureOut">
              <a:rPr lang="en-US" smtClean="0"/>
              <a:pPr/>
              <a:t>2/26/2008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39B84E2-F586-464F-9646-6056B24F48DF}"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srcRect/>
          <a:tile tx="0" ty="0" sx="100000" sy="100000" flip="none" algn="tl"/>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B311CD-6AA2-4E94-9051-A3869AF6DAB4}" type="datetimeFigureOut">
              <a:rPr lang="en-US" smtClean="0"/>
              <a:pPr/>
              <a:t>2/26/2008</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39B84E2-F586-464F-9646-6056B24F48DF}"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www.myspace.com/"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openxmlformats.org/officeDocument/2006/relationships/hyperlink" Target="http://www.facebook.com/" TargetMode="External"/></Relationships>
</file>

<file path=ppt/slides/_rels/slide16.xml.rels><?xml version="1.0" encoding="UTF-8" standalone="yes"?>
<Relationships xmlns="http://schemas.openxmlformats.org/package/2006/relationships"><Relationship Id="rId2" Type="http://schemas.openxmlformats.org/officeDocument/2006/relationships/hyperlink" Target="http://www.nielsen-netratings.com/"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6.xml"/><Relationship Id="rId1" Type="http://schemas.openxmlformats.org/officeDocument/2006/relationships/slideLayout" Target="../slideLayouts/slideLayout7.xml"/><Relationship Id="rId5" Type="http://schemas.openxmlformats.org/officeDocument/2006/relationships/image" Target="../media/image4.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457200"/>
            <a:ext cx="8382000" cy="5562600"/>
          </a:xfrm>
        </p:spPr>
        <p:txBody>
          <a:bodyPr>
            <a:normAutofit/>
          </a:bodyPr>
          <a:lstStyle/>
          <a:p>
            <a:r>
              <a:rPr lang="en-US" sz="5400" b="1" dirty="0" smtClean="0"/>
              <a:t>What Anyone Can Know</a:t>
            </a:r>
            <a:r>
              <a:rPr lang="en-US" dirty="0" smtClean="0"/>
              <a:t/>
            </a:r>
            <a:br>
              <a:rPr lang="en-US" dirty="0" smtClean="0"/>
            </a:br>
            <a:r>
              <a:rPr lang="en-US" dirty="0" smtClean="0"/>
              <a:t>    The Privacy Risks of Social Networking Sites.</a:t>
            </a:r>
            <a:br>
              <a:rPr lang="en-US" dirty="0" smtClean="0"/>
            </a:br>
            <a:r>
              <a:rPr lang="en-US" dirty="0" smtClean="0"/>
              <a:t/>
            </a:r>
            <a:br>
              <a:rPr lang="en-US" dirty="0" smtClean="0"/>
            </a:br>
            <a:r>
              <a:rPr lang="en-US" sz="2800" dirty="0" smtClean="0"/>
              <a:t>Thelma Ameyaw</a:t>
            </a:r>
            <a:br>
              <a:rPr lang="en-US" sz="2800" dirty="0" smtClean="0"/>
            </a:br>
            <a:r>
              <a:rPr lang="en-US" sz="2800" dirty="0" smtClean="0"/>
              <a:t>TEL2813</a:t>
            </a:r>
            <a:br>
              <a:rPr lang="en-US" sz="2800" dirty="0" smtClean="0"/>
            </a:br>
            <a:endParaRPr lang="en-US" sz="2800" dirty="0"/>
          </a:p>
        </p:txBody>
      </p:sp>
      <p:sp>
        <p:nvSpPr>
          <p:cNvPr id="3" name="Content Placeholder 2"/>
          <p:cNvSpPr>
            <a:spLocks noGrp="1"/>
          </p:cNvSpPr>
          <p:nvPr>
            <p:ph idx="1"/>
          </p:nvPr>
        </p:nvSpPr>
        <p:spPr>
          <a:xfrm flipV="1">
            <a:off x="457200" y="259082"/>
            <a:ext cx="45719" cy="45719"/>
          </a:xfrm>
        </p:spPr>
        <p:txBody>
          <a:bodyPr>
            <a:normAutofit fontScale="25000" lnSpcReduction="20000"/>
          </a:bodyPr>
          <a:lstStyle/>
          <a:p>
            <a:pPr>
              <a:buNone/>
            </a:pPr>
            <a:endParaRPr lang="en-US" dirty="0" smtClean="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533400"/>
            <a:ext cx="8305800" cy="884238"/>
          </a:xfrm>
        </p:spPr>
        <p:txBody>
          <a:bodyPr>
            <a:normAutofit fontScale="90000"/>
          </a:bodyPr>
          <a:lstStyle/>
          <a:p>
            <a:r>
              <a:rPr lang="en-US" dirty="0" smtClean="0"/>
              <a:t>Network Culture; Security And Privacy Risks</a:t>
            </a:r>
            <a:br>
              <a:rPr lang="en-US" dirty="0" smtClean="0"/>
            </a:br>
            <a:endParaRPr lang="en-US" dirty="0"/>
          </a:p>
        </p:txBody>
      </p:sp>
      <p:sp>
        <p:nvSpPr>
          <p:cNvPr id="3" name="Content Placeholder 2"/>
          <p:cNvSpPr>
            <a:spLocks noGrp="1"/>
          </p:cNvSpPr>
          <p:nvPr>
            <p:ph idx="1"/>
          </p:nvPr>
        </p:nvSpPr>
        <p:spPr>
          <a:xfrm>
            <a:off x="457200" y="1295400"/>
            <a:ext cx="8001000" cy="5334000"/>
          </a:xfrm>
        </p:spPr>
        <p:txBody>
          <a:bodyPr>
            <a:noAutofit/>
          </a:bodyPr>
          <a:lstStyle/>
          <a:p>
            <a:r>
              <a:rPr lang="en-US" dirty="0" smtClean="0"/>
              <a:t>Net culture can be explained as part of the reason why individuals willingly post private information on the net.</a:t>
            </a:r>
          </a:p>
          <a:p>
            <a:pPr lvl="1"/>
            <a:r>
              <a:rPr lang="en-US" sz="3200" dirty="0" smtClean="0"/>
              <a:t>Free exercise in the truest sense.</a:t>
            </a:r>
          </a:p>
          <a:p>
            <a:pPr>
              <a:buNone/>
            </a:pPr>
            <a:r>
              <a:rPr lang="en-US" b="1" dirty="0" smtClean="0"/>
              <a:t>Risk</a:t>
            </a:r>
          </a:p>
          <a:p>
            <a:r>
              <a:rPr lang="en-US" dirty="0" smtClean="0"/>
              <a:t>The presumption of privacy that accompanies this exercise. </a:t>
            </a:r>
          </a:p>
          <a:p>
            <a:pPr lvl="1"/>
            <a:r>
              <a:rPr lang="en-US" sz="3200" dirty="0" smtClean="0"/>
              <a:t>Users  can get so engrossed ending up exposing divers behaviors.</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Large media conglomerates are just beginning to appreciate the value of social networks as advertising medium and captive purposes</a:t>
            </a:r>
          </a:p>
          <a:p>
            <a:r>
              <a:rPr lang="en-US" dirty="0" smtClean="0"/>
              <a:t>Social networks sites have already been exploited by sexual predators, stalkers, child molesters, and pornographers to approach minors.</a:t>
            </a:r>
            <a:endParaRPr lang="en-US" dirty="0"/>
          </a:p>
        </p:txBody>
      </p:sp>
      <p:sp>
        <p:nvSpPr>
          <p:cNvPr id="4" name="Title 1"/>
          <p:cNvSpPr>
            <a:spLocks noGrp="1"/>
          </p:cNvSpPr>
          <p:nvPr>
            <p:ph type="title"/>
          </p:nvPr>
        </p:nvSpPr>
        <p:spPr>
          <a:xfrm>
            <a:off x="381000" y="685800"/>
            <a:ext cx="8305800" cy="731838"/>
          </a:xfrm>
        </p:spPr>
        <p:txBody>
          <a:bodyPr>
            <a:normAutofit fontScale="90000"/>
          </a:bodyPr>
          <a:lstStyle/>
          <a:p>
            <a:r>
              <a:rPr lang="en-US" dirty="0" smtClean="0"/>
              <a:t>Network Culture; Security And Privacy Risks (Contd.)</a:t>
            </a:r>
            <a:br>
              <a:rPr lang="en-US" dirty="0" smtClean="0"/>
            </a:b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554162"/>
          </a:xfrm>
        </p:spPr>
        <p:txBody>
          <a:bodyPr>
            <a:normAutofit fontScale="90000"/>
          </a:bodyPr>
          <a:lstStyle/>
          <a:p>
            <a:r>
              <a:rPr lang="en-US" dirty="0" smtClean="0"/>
              <a:t>Network Culture; Security And Privacy Risks (Contd.)</a:t>
            </a:r>
            <a:br>
              <a:rPr lang="en-US" dirty="0" smtClean="0"/>
            </a:br>
            <a:endParaRPr lang="en-US" dirty="0"/>
          </a:p>
        </p:txBody>
      </p:sp>
      <p:sp>
        <p:nvSpPr>
          <p:cNvPr id="3" name="Content Placeholder 2"/>
          <p:cNvSpPr>
            <a:spLocks noGrp="1"/>
          </p:cNvSpPr>
          <p:nvPr>
            <p:ph idx="1"/>
          </p:nvPr>
        </p:nvSpPr>
        <p:spPr/>
        <p:txBody>
          <a:bodyPr>
            <a:normAutofit fontScale="92500" lnSpcReduction="10000"/>
          </a:bodyPr>
          <a:lstStyle/>
          <a:p>
            <a:pPr>
              <a:buNone/>
            </a:pPr>
            <a:r>
              <a:rPr lang="en-US" dirty="0" smtClean="0"/>
              <a:t>“Right to know”:</a:t>
            </a:r>
          </a:p>
          <a:p>
            <a:pPr lvl="1"/>
            <a:r>
              <a:rPr lang="en-US" sz="3000" dirty="0" smtClean="0"/>
              <a:t>This has affected the increasing access to personal information by unrelated parties where prospective employers, government agencies, or business collecting market data who want to retain the right to review our personal communication.</a:t>
            </a:r>
          </a:p>
          <a:p>
            <a:pPr lvl="1"/>
            <a:r>
              <a:rPr lang="en-US" sz="3000" dirty="0" smtClean="0"/>
              <a:t>Research showed - about a third of employers screen job candidates using search engines like Google, while 11.5% said they check social network sites.</a:t>
            </a:r>
            <a:endParaRPr lang="en-US" sz="3000"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274638"/>
            <a:ext cx="8153400" cy="715962"/>
          </a:xfrm>
        </p:spPr>
        <p:txBody>
          <a:bodyPr>
            <a:normAutofit fontScale="90000"/>
          </a:bodyPr>
          <a:lstStyle/>
          <a:p>
            <a:r>
              <a:rPr lang="en-US" dirty="0" smtClean="0"/>
              <a:t>Site operator responses</a:t>
            </a:r>
            <a:br>
              <a:rPr lang="en-US" dirty="0" smtClean="0"/>
            </a:br>
            <a:endParaRPr lang="en-US" dirty="0"/>
          </a:p>
        </p:txBody>
      </p:sp>
      <p:sp>
        <p:nvSpPr>
          <p:cNvPr id="3" name="Content Placeholder 2"/>
          <p:cNvSpPr>
            <a:spLocks noGrp="1"/>
          </p:cNvSpPr>
          <p:nvPr>
            <p:ph idx="1"/>
          </p:nvPr>
        </p:nvSpPr>
        <p:spPr>
          <a:xfrm>
            <a:off x="457200" y="914400"/>
            <a:ext cx="8305800" cy="5943600"/>
          </a:xfrm>
        </p:spPr>
        <p:txBody>
          <a:bodyPr>
            <a:noAutofit/>
          </a:bodyPr>
          <a:lstStyle/>
          <a:p>
            <a:r>
              <a:rPr lang="en-US" dirty="0" smtClean="0"/>
              <a:t>Introduction of new security measures</a:t>
            </a:r>
          </a:p>
          <a:p>
            <a:pPr lvl="1"/>
            <a:r>
              <a:rPr lang="en-US" sz="3200" dirty="0" smtClean="0"/>
              <a:t>Limit accessibility of user information.</a:t>
            </a:r>
          </a:p>
          <a:p>
            <a:pPr lvl="1"/>
            <a:r>
              <a:rPr lang="en-US" sz="3200" dirty="0" smtClean="0"/>
              <a:t>Tracking down unaccepted information e.g.Pornographic images</a:t>
            </a:r>
          </a:p>
          <a:p>
            <a:pPr lvl="1"/>
            <a:r>
              <a:rPr lang="en-US" sz="3200" dirty="0" smtClean="0"/>
              <a:t>The US Justice Department would like recordings of web correspondence</a:t>
            </a:r>
          </a:p>
          <a:p>
            <a:pPr lvl="1"/>
            <a:r>
              <a:rPr lang="en-US" sz="3200" dirty="0" smtClean="0"/>
              <a:t>AT&amp;T “secret rooms”,where government personnel are reported to have “gained access to millions of private email messages and Internet traffic.” </a:t>
            </a:r>
            <a:endParaRPr lang="en-US" sz="3200"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Common sense solutions</a:t>
            </a:r>
            <a:br>
              <a:rPr lang="en-US" dirty="0" smtClean="0"/>
            </a:b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There is little that can be done from a </a:t>
            </a:r>
            <a:r>
              <a:rPr lang="en-US" b="1" dirty="0" smtClean="0"/>
              <a:t>technical point of view </a:t>
            </a:r>
            <a:r>
              <a:rPr lang="en-US" dirty="0" smtClean="0"/>
              <a:t>to change the intrinsically porous nature of a digital medium.</a:t>
            </a:r>
          </a:p>
          <a:p>
            <a:r>
              <a:rPr lang="en-US" dirty="0" smtClean="0"/>
              <a:t>There is also little or no incentive to create personal information verification procedures or enhanced scrutiny with regard to posted information, because both could potentially affect the ethos of  the social network sites which is its foundation.</a:t>
            </a:r>
          </a:p>
          <a:p>
            <a:r>
              <a:rPr lang="en-US" dirty="0" smtClean="0"/>
              <a:t>There should be a limit of what we post online.</a:t>
            </a:r>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Summary</a:t>
            </a:r>
            <a:endParaRPr lang="en-US" dirty="0"/>
          </a:p>
        </p:txBody>
      </p:sp>
      <p:sp>
        <p:nvSpPr>
          <p:cNvPr id="3" name="Content Placeholder 2"/>
          <p:cNvSpPr>
            <a:spLocks noGrp="1"/>
          </p:cNvSpPr>
          <p:nvPr>
            <p:ph idx="1"/>
          </p:nvPr>
        </p:nvSpPr>
        <p:spPr>
          <a:xfrm>
            <a:off x="457200" y="1066800"/>
            <a:ext cx="8229600" cy="5059363"/>
          </a:xfrm>
        </p:spPr>
        <p:txBody>
          <a:bodyPr>
            <a:normAutofit fontScale="85000" lnSpcReduction="10000"/>
          </a:bodyPr>
          <a:lstStyle/>
          <a:p>
            <a:r>
              <a:rPr lang="en-US" dirty="0" smtClean="0"/>
              <a:t>. We post our opinions and live our daily lives online. But this complacence, when combine with chat rooms, message boards, blogs, and social networking sites such as MySpace (</a:t>
            </a:r>
            <a:r>
              <a:rPr lang="en-US" u="sng" dirty="0" smtClean="0">
                <a:hlinkClick r:id="rId3"/>
              </a:rPr>
              <a:t>www.myspace.com</a:t>
            </a:r>
            <a:r>
              <a:rPr lang="en-US" dirty="0" smtClean="0"/>
              <a:t>) and Face book (</a:t>
            </a:r>
            <a:r>
              <a:rPr lang="en-US" dirty="0" smtClean="0">
                <a:hlinkClick r:id="rId4"/>
              </a:rPr>
              <a:t>www.facebook.com</a:t>
            </a:r>
            <a:r>
              <a:rPr lang="en-US" dirty="0" smtClean="0"/>
              <a:t>), </a:t>
            </a:r>
            <a:r>
              <a:rPr lang="en-US" dirty="0" smtClean="0"/>
              <a:t>can </a:t>
            </a:r>
            <a:r>
              <a:rPr lang="en-US" dirty="0" smtClean="0"/>
              <a:t>prove embarrassing or even dangerous.</a:t>
            </a:r>
          </a:p>
          <a:p>
            <a:r>
              <a:rPr lang="en-US" dirty="0" smtClean="0"/>
              <a:t>Because there are no technical measures to protect information once disseminated on these sites, (with the exception of restrictions), it is advised to exercise judgment on what personal information we choose to post. it is the only hope of safeguarding reputation and privacy.“Prevention is better than cure”.</a:t>
            </a:r>
          </a:p>
          <a:p>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References:</a:t>
            </a:r>
          </a:p>
          <a:p>
            <a:pPr lvl="1"/>
            <a:r>
              <a:rPr lang="en-US" dirty="0" smtClean="0"/>
              <a:t>What </a:t>
            </a:r>
            <a:r>
              <a:rPr lang="en-US" dirty="0" smtClean="0"/>
              <a:t>Anyone Can Know: The Privacy Risks of Social Networking </a:t>
            </a:r>
            <a:r>
              <a:rPr lang="en-US" b="1" dirty="0" smtClean="0"/>
              <a:t>Sites</a:t>
            </a:r>
            <a:r>
              <a:rPr lang="en-US" dirty="0" smtClean="0"/>
              <a:t/>
            </a:r>
            <a:br>
              <a:rPr lang="en-US" dirty="0" smtClean="0"/>
            </a:br>
            <a:r>
              <a:rPr lang="en-US" dirty="0" err="1" smtClean="0"/>
              <a:t>Rosenblum</a:t>
            </a:r>
            <a:r>
              <a:rPr lang="en-US" dirty="0" smtClean="0"/>
              <a:t>, D., Page(s): </a:t>
            </a:r>
            <a:r>
              <a:rPr lang="en-US" dirty="0" smtClean="0"/>
              <a:t>40-49</a:t>
            </a:r>
          </a:p>
          <a:p>
            <a:pPr lvl="1"/>
            <a:r>
              <a:rPr lang="en-US" dirty="0" smtClean="0">
                <a:hlinkClick r:id="rId2"/>
              </a:rPr>
              <a:t>http://www.nielsen-netratings.com</a:t>
            </a:r>
            <a:endParaRPr lang="en-US" dirty="0" smtClean="0"/>
          </a:p>
          <a:p>
            <a:pPr lvl="1">
              <a:buNone/>
            </a:pPr>
            <a:endParaRPr lang="en-US" dirty="0" smtClean="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8131" name="Picture 3"/>
          <p:cNvPicPr>
            <a:picLocks noChangeArrowheads="1"/>
          </p:cNvPicPr>
          <p:nvPr/>
        </p:nvPicPr>
        <p:blipFill>
          <a:blip r:embed="rId3"/>
          <a:srcRect/>
          <a:stretch>
            <a:fillRect/>
          </a:stretch>
        </p:blipFill>
        <p:spPr bwMode="auto">
          <a:xfrm>
            <a:off x="3020445" y="4949466"/>
            <a:ext cx="305224" cy="305365"/>
          </a:xfrm>
          <a:prstGeom prst="rect">
            <a:avLst/>
          </a:prstGeom>
          <a:noFill/>
          <a:ln w="12700">
            <a:noFill/>
            <a:miter lim="800000"/>
            <a:headEnd/>
            <a:tailEnd/>
          </a:ln>
        </p:spPr>
      </p:pic>
      <p:pic>
        <p:nvPicPr>
          <p:cNvPr id="48132" name="Picture 4"/>
          <p:cNvPicPr>
            <a:picLocks noChangeArrowheads="1"/>
          </p:cNvPicPr>
          <p:nvPr/>
        </p:nvPicPr>
        <p:blipFill>
          <a:blip r:embed="rId4"/>
          <a:srcRect/>
          <a:stretch>
            <a:fillRect/>
          </a:stretch>
        </p:blipFill>
        <p:spPr bwMode="auto">
          <a:xfrm>
            <a:off x="6098120" y="3104549"/>
            <a:ext cx="597730" cy="598007"/>
          </a:xfrm>
          <a:prstGeom prst="rect">
            <a:avLst/>
          </a:prstGeom>
          <a:noFill/>
          <a:ln w="12700">
            <a:noFill/>
            <a:miter lim="800000"/>
            <a:headEnd/>
            <a:tailEnd/>
          </a:ln>
        </p:spPr>
      </p:pic>
      <p:pic>
        <p:nvPicPr>
          <p:cNvPr id="48133" name="Picture 5"/>
          <p:cNvPicPr>
            <a:picLocks noChangeArrowheads="1"/>
          </p:cNvPicPr>
          <p:nvPr/>
        </p:nvPicPr>
        <p:blipFill>
          <a:blip r:embed="rId5"/>
          <a:srcRect/>
          <a:stretch>
            <a:fillRect/>
          </a:stretch>
        </p:blipFill>
        <p:spPr bwMode="auto">
          <a:xfrm>
            <a:off x="2568968" y="1501380"/>
            <a:ext cx="941107" cy="922458"/>
          </a:xfrm>
          <a:prstGeom prst="rect">
            <a:avLst/>
          </a:prstGeom>
          <a:noFill/>
          <a:ln w="12700">
            <a:noFill/>
            <a:miter lim="800000"/>
            <a:headEnd/>
            <a:tailEnd/>
          </a:ln>
        </p:spPr>
      </p:pic>
      <p:sp>
        <p:nvSpPr>
          <p:cNvPr id="8" name="TextBox 7"/>
          <p:cNvSpPr txBox="1"/>
          <p:nvPr/>
        </p:nvSpPr>
        <p:spPr>
          <a:xfrm>
            <a:off x="304800" y="685800"/>
            <a:ext cx="2133600" cy="954107"/>
          </a:xfrm>
          <a:prstGeom prst="rect">
            <a:avLst/>
          </a:prstGeom>
          <a:noFill/>
        </p:spPr>
        <p:txBody>
          <a:bodyPr wrap="square" rtlCol="0">
            <a:spAutoFit/>
          </a:bodyPr>
          <a:lstStyle/>
          <a:p>
            <a:r>
              <a:rPr lang="en-US" sz="2800" b="1" i="1" dirty="0" smtClean="0"/>
              <a:t>QUESTIONS          ?????????</a:t>
            </a:r>
            <a:endParaRPr lang="en-US" sz="2800" b="1" i="1" dirty="0"/>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Objectives</a:t>
            </a:r>
            <a:br>
              <a:rPr lang="en-US" dirty="0" smtClean="0"/>
            </a:br>
            <a:endParaRPr lang="en-US" dirty="0"/>
          </a:p>
        </p:txBody>
      </p:sp>
      <p:sp>
        <p:nvSpPr>
          <p:cNvPr id="3" name="Content Placeholder 2"/>
          <p:cNvSpPr>
            <a:spLocks noGrp="1"/>
          </p:cNvSpPr>
          <p:nvPr>
            <p:ph idx="1"/>
          </p:nvPr>
        </p:nvSpPr>
        <p:spPr/>
        <p:txBody>
          <a:bodyPr/>
          <a:lstStyle/>
          <a:p>
            <a:pPr lvl="0">
              <a:buNone/>
            </a:pPr>
            <a:r>
              <a:rPr lang="en-US" dirty="0" smtClean="0"/>
              <a:t>The article focuses on:</a:t>
            </a:r>
          </a:p>
          <a:p>
            <a:pPr lvl="0"/>
            <a:r>
              <a:rPr lang="en-US" dirty="0" smtClean="0"/>
              <a:t>The real picture of Social Network</a:t>
            </a:r>
          </a:p>
          <a:p>
            <a:pPr lvl="0"/>
            <a:r>
              <a:rPr lang="en-US" dirty="0" smtClean="0"/>
              <a:t>Examination of the risk involved in Social Networking</a:t>
            </a:r>
          </a:p>
          <a:p>
            <a:pPr lvl="0"/>
            <a:r>
              <a:rPr lang="en-US" dirty="0" smtClean="0"/>
              <a:t>Alternative options to the risk identified</a:t>
            </a:r>
          </a:p>
          <a:p>
            <a:pPr>
              <a:buNone/>
            </a:pP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a:t>
            </a:r>
            <a:endParaRPr lang="en-US" dirty="0"/>
          </a:p>
        </p:txBody>
      </p:sp>
      <p:sp>
        <p:nvSpPr>
          <p:cNvPr id="3" name="Content Placeholder 2"/>
          <p:cNvSpPr>
            <a:spLocks noGrp="1"/>
          </p:cNvSpPr>
          <p:nvPr>
            <p:ph idx="1"/>
          </p:nvPr>
        </p:nvSpPr>
        <p:spPr>
          <a:xfrm>
            <a:off x="457200" y="1143000"/>
            <a:ext cx="8153400" cy="5562600"/>
          </a:xfrm>
        </p:spPr>
        <p:txBody>
          <a:bodyPr>
            <a:normAutofit/>
          </a:bodyPr>
          <a:lstStyle/>
          <a:p>
            <a:pPr>
              <a:buNone/>
            </a:pPr>
            <a:r>
              <a:rPr lang="en-US" dirty="0" smtClean="0"/>
              <a:t>Current Status:</a:t>
            </a:r>
          </a:p>
          <a:p>
            <a:r>
              <a:rPr lang="en-US" dirty="0" smtClean="0"/>
              <a:t>Communication is virtually instantaneous, and vast amounts of information are available at the touch of a key. </a:t>
            </a:r>
          </a:p>
          <a:p>
            <a:r>
              <a:rPr lang="en-US" dirty="0" smtClean="0"/>
              <a:t>Almost any information can be sourced on the Net. </a:t>
            </a:r>
          </a:p>
          <a:p>
            <a:r>
              <a:rPr lang="en-US" dirty="0" smtClean="0"/>
              <a:t>We post our opinions and live our daily lives online - can be dangerous or embarrassing.</a:t>
            </a:r>
          </a:p>
          <a:p>
            <a:endParaRPr lang="en-US" dirty="0" smtClean="0"/>
          </a:p>
          <a:p>
            <a:pPr>
              <a:buNone/>
            </a:pP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 (Contd)</a:t>
            </a:r>
            <a:endParaRPr lang="en-US" dirty="0"/>
          </a:p>
        </p:txBody>
      </p:sp>
      <p:sp>
        <p:nvSpPr>
          <p:cNvPr id="3" name="Content Placeholder 2"/>
          <p:cNvSpPr>
            <a:spLocks noGrp="1"/>
          </p:cNvSpPr>
          <p:nvPr>
            <p:ph idx="1"/>
          </p:nvPr>
        </p:nvSpPr>
        <p:spPr/>
        <p:txBody>
          <a:bodyPr>
            <a:normAutofit lnSpcReduction="10000"/>
          </a:bodyPr>
          <a:lstStyle/>
          <a:p>
            <a:r>
              <a:rPr lang="en-US" dirty="0" smtClean="0"/>
              <a:t>Personal information posting receive more court and media attention</a:t>
            </a:r>
          </a:p>
          <a:p>
            <a:r>
              <a:rPr lang="en-US" dirty="0" smtClean="0"/>
              <a:t>Some networks have introduced recent measures and policies to restrict illegitimate and unauthorized users.</a:t>
            </a:r>
          </a:p>
          <a:p>
            <a:r>
              <a:rPr lang="en-US" dirty="0" smtClean="0"/>
              <a:t>Despite these security actions if the Net becomes the preferred social forum, our private lives will increasingly be lived out in the public domain .</a:t>
            </a:r>
          </a:p>
          <a:p>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r>
              <a:rPr lang="en-US" dirty="0" smtClean="0"/>
              <a:t>Social networks were created with the intension for idea sharing.</a:t>
            </a:r>
            <a:r>
              <a:rPr lang="en-US" b="1" dirty="0" smtClean="0"/>
              <a:t> </a:t>
            </a:r>
          </a:p>
          <a:p>
            <a:pPr marL="914400" lvl="1" indent="-514350"/>
            <a:r>
              <a:rPr lang="en-US" sz="3200" dirty="0" smtClean="0"/>
              <a:t>Initial users were often involved in massive multiplayer online role-playing games (MMORPGs). </a:t>
            </a:r>
          </a:p>
          <a:p>
            <a:pPr marL="914400" lvl="1" indent="-514350"/>
            <a:r>
              <a:rPr lang="en-US" sz="3200" dirty="0" smtClean="0"/>
              <a:t>Social networks evolved to give users virtual </a:t>
            </a:r>
            <a:r>
              <a:rPr lang="en-US" sz="3200" dirty="0" smtClean="0"/>
              <a:t>hangouts where they could be themselves, share </a:t>
            </a:r>
            <a:r>
              <a:rPr lang="en-US" sz="3200" dirty="0" smtClean="0"/>
              <a:t>or </a:t>
            </a:r>
            <a:r>
              <a:rPr lang="en-US" sz="3200" dirty="0" smtClean="0"/>
              <a:t>just express their views.</a:t>
            </a:r>
          </a:p>
          <a:p>
            <a:endParaRPr lang="en-US" dirty="0"/>
          </a:p>
        </p:txBody>
      </p:sp>
      <p:sp>
        <p:nvSpPr>
          <p:cNvPr id="4" name="Title 3"/>
          <p:cNvSpPr>
            <a:spLocks noGrp="1"/>
          </p:cNvSpPr>
          <p:nvPr>
            <p:ph type="title"/>
          </p:nvPr>
        </p:nvSpPr>
        <p:spPr/>
        <p:txBody>
          <a:bodyPr/>
          <a:lstStyle/>
          <a:p>
            <a:r>
              <a:rPr lang="en-US" dirty="0" smtClean="0"/>
              <a:t>Evolution of Social Network sites</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The sites: spaces, places, faces</a:t>
            </a:r>
            <a:br>
              <a:rPr lang="en-US" dirty="0" smtClean="0"/>
            </a:br>
            <a:endParaRPr lang="en-US" dirty="0"/>
          </a:p>
        </p:txBody>
      </p:sp>
      <p:sp>
        <p:nvSpPr>
          <p:cNvPr id="3" name="Content Placeholder 2"/>
          <p:cNvSpPr>
            <a:spLocks noGrp="1"/>
          </p:cNvSpPr>
          <p:nvPr>
            <p:ph idx="1"/>
          </p:nvPr>
        </p:nvSpPr>
        <p:spPr>
          <a:xfrm>
            <a:off x="457200" y="1066800"/>
            <a:ext cx="8229600" cy="5059363"/>
          </a:xfrm>
        </p:spPr>
        <p:txBody>
          <a:bodyPr>
            <a:normAutofit lnSpcReduction="10000"/>
          </a:bodyPr>
          <a:lstStyle/>
          <a:p>
            <a:r>
              <a:rPr lang="en-US" b="1" dirty="0" smtClean="0"/>
              <a:t>Friends </a:t>
            </a:r>
            <a:r>
              <a:rPr lang="en-US" dirty="0" smtClean="0"/>
              <a:t>apply to members of a social network listed on someone’s page. They could be known or strangers. Members of a social network can ask to be listed on one user’s friends list and this provide a link to their own profiles.</a:t>
            </a:r>
          </a:p>
          <a:p>
            <a:r>
              <a:rPr lang="en-US" b="1" dirty="0" smtClean="0"/>
              <a:t>Personal profile :</a:t>
            </a:r>
          </a:p>
          <a:p>
            <a:pPr lvl="1"/>
            <a:r>
              <a:rPr lang="en-US" sz="3000" dirty="0" smtClean="0"/>
              <a:t> </a:t>
            </a:r>
            <a:r>
              <a:rPr lang="en-US" sz="3200" dirty="0" smtClean="0"/>
              <a:t>My Space the </a:t>
            </a:r>
            <a:r>
              <a:rPr lang="en-US" sz="3200" dirty="0" smtClean="0"/>
              <a:t>largest &amp; most</a:t>
            </a:r>
            <a:r>
              <a:rPr lang="en-US" sz="3200" dirty="0" smtClean="0"/>
              <a:t> </a:t>
            </a:r>
            <a:r>
              <a:rPr lang="en-US" sz="3200" dirty="0" smtClean="0"/>
              <a:t>successful</a:t>
            </a:r>
            <a:r>
              <a:rPr lang="en-US" sz="3200" dirty="0" smtClean="0"/>
              <a:t>, </a:t>
            </a:r>
            <a:r>
              <a:rPr lang="en-US" sz="3200" dirty="0" smtClean="0"/>
              <a:t>emphasizes </a:t>
            </a:r>
            <a:r>
              <a:rPr lang="en-US" sz="3200" dirty="0" smtClean="0"/>
              <a:t>on self promotion- personal profiles are referred to as advertisements. </a:t>
            </a:r>
          </a:p>
          <a:p>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152400"/>
            <a:ext cx="8229600" cy="1143000"/>
          </a:xfrm>
        </p:spPr>
        <p:txBody>
          <a:bodyPr>
            <a:normAutofit fontScale="90000"/>
          </a:bodyPr>
          <a:lstStyle/>
          <a:p>
            <a:r>
              <a:rPr lang="en-US" dirty="0" smtClean="0"/>
              <a:t>The sites: spaces, places, faces</a:t>
            </a:r>
            <a:br>
              <a:rPr lang="en-US" dirty="0" smtClean="0"/>
            </a:br>
            <a:r>
              <a:rPr lang="en-US" dirty="0" smtClean="0"/>
              <a:t>(Contd.)</a:t>
            </a:r>
            <a:endParaRPr lang="en-US" dirty="0"/>
          </a:p>
        </p:txBody>
      </p:sp>
      <p:sp>
        <p:nvSpPr>
          <p:cNvPr id="3" name="Content Placeholder 2"/>
          <p:cNvSpPr>
            <a:spLocks noGrp="1"/>
          </p:cNvSpPr>
          <p:nvPr>
            <p:ph idx="1"/>
          </p:nvPr>
        </p:nvSpPr>
        <p:spPr>
          <a:xfrm>
            <a:off x="457200" y="1295400"/>
            <a:ext cx="8229600" cy="4830763"/>
          </a:xfrm>
        </p:spPr>
        <p:txBody>
          <a:bodyPr>
            <a:normAutofit/>
          </a:bodyPr>
          <a:lstStyle/>
          <a:p>
            <a:pPr lvl="1"/>
            <a:r>
              <a:rPr lang="en-US" sz="3200" dirty="0" smtClean="0"/>
              <a:t>Some business and advertisers create profiles which makes it hard for users to tell the difference between a genuine profile and constructed promotional ones.</a:t>
            </a:r>
          </a:p>
          <a:p>
            <a:pPr lvl="1"/>
            <a:r>
              <a:rPr lang="en-US" sz="3200" dirty="0" smtClean="0"/>
              <a:t>Face book seem to be much truer to the model of social networking, but some amount of risk exist because more information is required of users.</a:t>
            </a:r>
            <a:endParaRPr lang="en-US" sz="3200"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t>Top 5 Social Networking Sites ranked according to Retention Rate, April 2006 (U.S., Home Only)</a:t>
            </a:r>
            <a:r>
              <a:rPr lang="en-US" sz="3200" dirty="0" smtClean="0"/>
              <a:t> </a:t>
            </a:r>
            <a:endParaRPr lang="en-US" sz="3200" dirty="0"/>
          </a:p>
        </p:txBody>
      </p:sp>
      <p:graphicFrame>
        <p:nvGraphicFramePr>
          <p:cNvPr id="4" name="Content Placeholder 3"/>
          <p:cNvGraphicFramePr>
            <a:graphicFrameLocks noGrp="1"/>
          </p:cNvGraphicFramePr>
          <p:nvPr>
            <p:ph idx="1"/>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609600"/>
            <a:ext cx="8382000" cy="808038"/>
          </a:xfrm>
        </p:spPr>
        <p:txBody>
          <a:bodyPr>
            <a:normAutofit fontScale="90000"/>
          </a:bodyPr>
          <a:lstStyle/>
          <a:p>
            <a:r>
              <a:rPr lang="en-US" dirty="0" smtClean="0"/>
              <a:t>Presumptions of privacy in a virtual space</a:t>
            </a:r>
            <a:br>
              <a:rPr lang="en-US" dirty="0" smtClean="0"/>
            </a:br>
            <a:endParaRPr lang="en-US" dirty="0"/>
          </a:p>
        </p:txBody>
      </p:sp>
      <p:sp>
        <p:nvSpPr>
          <p:cNvPr id="3" name="Content Placeholder 2"/>
          <p:cNvSpPr>
            <a:spLocks noGrp="1"/>
          </p:cNvSpPr>
          <p:nvPr>
            <p:ph idx="1"/>
          </p:nvPr>
        </p:nvSpPr>
        <p:spPr>
          <a:xfrm>
            <a:off x="457200" y="1219200"/>
            <a:ext cx="8229600" cy="5059363"/>
          </a:xfrm>
        </p:spPr>
        <p:txBody>
          <a:bodyPr/>
          <a:lstStyle/>
          <a:p>
            <a:r>
              <a:rPr lang="en-US" dirty="0" smtClean="0"/>
              <a:t>It is possible to glean personal information even without accessing a home page on these sites</a:t>
            </a:r>
          </a:p>
          <a:p>
            <a:r>
              <a:rPr lang="en-US" b="1" i="1" dirty="0" smtClean="0"/>
              <a:t>Online intimacy : </a:t>
            </a:r>
            <a:r>
              <a:rPr lang="en-US" dirty="0" smtClean="0"/>
              <a:t>The key concept for understanding what fuels these sites is intimacy. </a:t>
            </a:r>
          </a:p>
          <a:p>
            <a:pPr lvl="1"/>
            <a:r>
              <a:rPr lang="en-US" sz="3200" dirty="0" smtClean="0"/>
              <a:t>Online intimacy is not a substitute for  real intimacy</a:t>
            </a:r>
          </a:p>
          <a:p>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697</TotalTime>
  <Words>846</Words>
  <Application>Microsoft Office PowerPoint</Application>
  <PresentationFormat>On-screen Show (4:3)</PresentationFormat>
  <Paragraphs>77</Paragraphs>
  <Slides>17</Slides>
  <Notes>16</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Office Theme</vt:lpstr>
      <vt:lpstr>What Anyone Can Know     The Privacy Risks of Social Networking Sites.  Thelma Ameyaw TEL2813 </vt:lpstr>
      <vt:lpstr>Objectives </vt:lpstr>
      <vt:lpstr>Introduction</vt:lpstr>
      <vt:lpstr>Introduction (Contd)</vt:lpstr>
      <vt:lpstr>Evolution of Social Network sites</vt:lpstr>
      <vt:lpstr>The sites: spaces, places, faces </vt:lpstr>
      <vt:lpstr>The sites: spaces, places, faces (Contd.)</vt:lpstr>
      <vt:lpstr>Top 5 Social Networking Sites ranked according to Retention Rate, April 2006 (U.S., Home Only) </vt:lpstr>
      <vt:lpstr>Presumptions of privacy in a virtual space </vt:lpstr>
      <vt:lpstr>Network Culture; Security And Privacy Risks </vt:lpstr>
      <vt:lpstr>Network Culture; Security And Privacy Risks (Contd.) </vt:lpstr>
      <vt:lpstr>Network Culture; Security And Privacy Risks (Contd.) </vt:lpstr>
      <vt:lpstr>Site operator responses </vt:lpstr>
      <vt:lpstr>Common sense solutions </vt:lpstr>
      <vt:lpstr>Summary</vt:lpstr>
      <vt:lpstr>Slide 16</vt:lpstr>
      <vt:lpstr>Slide 17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What Anyone Can Know </dc:title>
  <dc:creator>thelma</dc:creator>
  <cp:lastModifiedBy>AURORA</cp:lastModifiedBy>
  <cp:revision>66</cp:revision>
  <dcterms:created xsi:type="dcterms:W3CDTF">2008-02-23T22:21:16Z</dcterms:created>
  <dcterms:modified xsi:type="dcterms:W3CDTF">2008-02-26T18:58:18Z</dcterms:modified>
</cp:coreProperties>
</file>