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77"/>
  </p:notesMasterIdLst>
  <p:handoutMasterIdLst>
    <p:handoutMasterId r:id="rId78"/>
  </p:handoutMasterIdLst>
  <p:sldIdLst>
    <p:sldId id="256" r:id="rId2"/>
    <p:sldId id="328" r:id="rId3"/>
    <p:sldId id="258" r:id="rId4"/>
    <p:sldId id="261" r:id="rId5"/>
    <p:sldId id="259" r:id="rId6"/>
    <p:sldId id="260" r:id="rId7"/>
    <p:sldId id="262" r:id="rId8"/>
    <p:sldId id="263" r:id="rId9"/>
    <p:sldId id="267" r:id="rId10"/>
    <p:sldId id="264" r:id="rId11"/>
    <p:sldId id="265" r:id="rId12"/>
    <p:sldId id="314" r:id="rId13"/>
    <p:sldId id="268" r:id="rId14"/>
    <p:sldId id="266" r:id="rId15"/>
    <p:sldId id="270" r:id="rId16"/>
    <p:sldId id="269" r:id="rId17"/>
    <p:sldId id="271" r:id="rId18"/>
    <p:sldId id="272" r:id="rId19"/>
    <p:sldId id="273" r:id="rId20"/>
    <p:sldId id="274" r:id="rId21"/>
    <p:sldId id="310" r:id="rId22"/>
    <p:sldId id="311" r:id="rId23"/>
    <p:sldId id="312" r:id="rId24"/>
    <p:sldId id="313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6" r:id="rId35"/>
    <p:sldId id="327" r:id="rId36"/>
    <p:sldId id="324" r:id="rId37"/>
    <p:sldId id="325" r:id="rId38"/>
    <p:sldId id="275" r:id="rId39"/>
    <p:sldId id="276" r:id="rId40"/>
    <p:sldId id="277" r:id="rId41"/>
    <p:sldId id="278" r:id="rId42"/>
    <p:sldId id="279" r:id="rId43"/>
    <p:sldId id="280" r:id="rId44"/>
    <p:sldId id="281" r:id="rId45"/>
    <p:sldId id="282" r:id="rId46"/>
    <p:sldId id="283" r:id="rId47"/>
    <p:sldId id="285" r:id="rId48"/>
    <p:sldId id="286" r:id="rId49"/>
    <p:sldId id="287" r:id="rId50"/>
    <p:sldId id="288" r:id="rId51"/>
    <p:sldId id="284" r:id="rId52"/>
    <p:sldId id="330" r:id="rId53"/>
    <p:sldId id="331" r:id="rId54"/>
    <p:sldId id="332" r:id="rId55"/>
    <p:sldId id="333" r:id="rId56"/>
    <p:sldId id="334" r:id="rId57"/>
    <p:sldId id="335" r:id="rId58"/>
    <p:sldId id="336" r:id="rId59"/>
    <p:sldId id="337" r:id="rId60"/>
    <p:sldId id="338" r:id="rId61"/>
    <p:sldId id="339" r:id="rId62"/>
    <p:sldId id="340" r:id="rId63"/>
    <p:sldId id="341" r:id="rId64"/>
    <p:sldId id="342" r:id="rId65"/>
    <p:sldId id="343" r:id="rId66"/>
    <p:sldId id="344" r:id="rId67"/>
    <p:sldId id="345" r:id="rId68"/>
    <p:sldId id="346" r:id="rId69"/>
    <p:sldId id="347" r:id="rId70"/>
    <p:sldId id="348" r:id="rId71"/>
    <p:sldId id="349" r:id="rId72"/>
    <p:sldId id="350" r:id="rId73"/>
    <p:sldId id="351" r:id="rId74"/>
    <p:sldId id="352" r:id="rId75"/>
    <p:sldId id="329" r:id="rId76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292929"/>
    <a:srgbClr val="5CC2E6"/>
    <a:srgbClr val="FFFFFF"/>
    <a:srgbClr val="CC3300"/>
    <a:srgbClr val="70A301"/>
    <a:srgbClr val="4094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55" autoAdjust="0"/>
    <p:restoredTop sz="84456" autoAdjust="0"/>
  </p:normalViewPr>
  <p:slideViewPr>
    <p:cSldViewPr>
      <p:cViewPr varScale="1">
        <p:scale>
          <a:sx n="82" d="100"/>
          <a:sy n="82" d="100"/>
        </p:scale>
        <p:origin x="-2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750" y="-102"/>
      </p:cViewPr>
      <p:guideLst>
        <p:guide orient="horz" pos="2924"/>
        <p:guide pos="22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5" tIns="46513" rIns="93025" bIns="46513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5" tIns="46513" rIns="93025" bIns="46513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5" tIns="46513" rIns="93025" bIns="46513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5" tIns="46513" rIns="93025" bIns="46513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Arial" charset="0"/>
              </a:defRPr>
            </a:lvl1pPr>
          </a:lstStyle>
          <a:p>
            <a:pPr>
              <a:defRPr/>
            </a:pPr>
            <a:fld id="{07D447E9-F2B8-4EDA-82AA-095975221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5" tIns="46513" rIns="93025" bIns="46513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5" tIns="46513" rIns="93025" bIns="46513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5" tIns="46513" rIns="93025" bIns="465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5" tIns="46513" rIns="93025" bIns="46513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5" tIns="46513" rIns="93025" bIns="46513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Arial" charset="0"/>
              </a:defRPr>
            </a:lvl1pPr>
          </a:lstStyle>
          <a:p>
            <a:pPr>
              <a:defRPr/>
            </a:pPr>
            <a:fld id="{70C56964-EE2C-4575-A2B4-E1257DD38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4EA02E-2A07-46EF-B0EA-8D669E2C0B79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Not same as Product evaluation or System certification (not to replace them)</a:t>
            </a:r>
          </a:p>
          <a:p>
            <a:r>
              <a:rPr lang="en-US" smtClean="0"/>
              <a:t>Focus on: Better schedule mgmt; better quality mgmt and reduction of defect rate.</a:t>
            </a: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E85FDD-43FD-477D-B46C-5B1037C138BC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FA3750-711E-40BB-8A97-B5DCF9BF7B21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64D9EB-581D-45A1-A46A-70BAEBEAD6E2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Improvement areas: systems engg, software engg, integrated product and process development, supplier sourcing, and acquisition</a:t>
            </a: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02C1F6-1D3D-4D69-BF16-5ED7F77E8149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1A07BE-D3EF-4160-9572-95845E75F10A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A6C6EE-01DB-463B-B91E-F688F84218BC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8A93CD-F352-4B1D-A592-4F0BA30344EF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C15E1B-2D0F-40C7-9DE8-17380287008D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A238B0-B16B-41C2-BCB8-4DAF8E287CF4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D89E06-4A67-4442-9A0D-70EBCDBF371A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4734BB-8983-4A16-BB2E-A203171AC4F6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184EF7-12BB-4E1F-B1F3-DF5173018A71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BB8EB7-F5B5-4932-BF84-AB95E967BF35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332E2C-48E7-4909-9F87-B9D18230A251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016054-D14E-4324-A52B-48BB598D5DDB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E80557-92B7-4B3A-AC07-B2B94D0ECE4D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9AF88B-88E1-4730-8839-2EFA390EDBBB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BA2997-BDB6-442C-AD94-8B732CD956BE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EAD3C3-ECF6-4ECC-BA81-B2658718E9D4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B5640F-5DB8-4542-99FC-7E163D4DD275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65FDE1-D2FB-4025-95C3-68012341F790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D3E280-4150-43F9-A0F4-9688F15C37C1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0385EA-AD1E-44D3-95D6-8E5607A8B18E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5A9644-8B33-4E58-A608-8B2146E41FB8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343A97-9490-4FD3-8A68-9B477461FA62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3F67AA-F66F-4184-8403-54FDE89B6C95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6E9D32-F14A-4B49-909E-DFD3E834B2E2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C1CD50-00D9-4446-8FA8-AFE708AD5903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B9066B-4C44-43C0-B0CF-56B82C38C101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F98F45-1C06-48DC-9E0F-60FD3F5ED602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AA5FED-F0FB-4CD1-826A-3C952F78E5B1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E03BB6-8E50-49DB-ABFC-29CBE3739014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38A933-0C72-4E8F-BCD6-849FFFF3245B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0EA1E5-674D-4360-B16E-9EE8DC2E311E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4401E1-661A-4728-A787-D959D5A53EC0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4075FC-C091-4538-A16E-CAEFB02BB409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7D5778-5534-4AA3-949F-22EC03F35681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1CF08F-574A-4060-A949-4C0F3BBF6AE4}" type="slidenum">
              <a:rPr lang="en-US" smtClean="0"/>
              <a:pPr/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884D3B-8049-4D14-AB92-3E12BFCE014B}" type="slidenum">
              <a:rPr lang="en-US" smtClean="0"/>
              <a:pPr/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F5F094-B5B8-4934-B73F-A0260A2437D0}" type="slidenum">
              <a:rPr lang="en-US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A35464-0194-498F-AE79-D6570BBB490E}" type="slidenum">
              <a:rPr lang="en-US" smtClean="0"/>
              <a:pPr/>
              <a:t>47</a:t>
            </a:fld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316FC1-DE44-4F28-833C-09327B66E593}" type="slidenum">
              <a:rPr lang="en-US" smtClean="0"/>
              <a:pPr/>
              <a:t>48</a:t>
            </a:fld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9735BB-819C-4875-9D51-25813FEC4067}" type="slidenum">
              <a:rPr lang="en-US" smtClean="0"/>
              <a:pPr/>
              <a:t>49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A35038-0877-41BA-9085-86A9269DAE4F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F1C26-B64C-4768-AB95-A7DC83FD283F}" type="slidenum">
              <a:rPr lang="en-US" smtClean="0"/>
              <a:pPr/>
              <a:t>50</a:t>
            </a:fld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4B2422-3E64-4E91-9DAD-46747530AAB7}" type="slidenum">
              <a:rPr lang="en-US" smtClean="0"/>
              <a:pPr/>
              <a:t>51</a:t>
            </a:fld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F4B352-D64F-4034-80AD-0965EFEA75AC}" type="slidenum">
              <a:rPr lang="en-US" smtClean="0"/>
              <a:pPr/>
              <a:t>52</a:t>
            </a:fld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B8D33B-50C6-4FE2-8092-65C598CCC8B9}" type="slidenum">
              <a:rPr lang="en-US" smtClean="0"/>
              <a:pPr/>
              <a:t>53</a:t>
            </a:fld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9DA8FB-092F-4FB7-B1D8-18B08BD1409D}" type="slidenum">
              <a:rPr lang="en-US" smtClean="0"/>
              <a:pPr/>
              <a:t>54</a:t>
            </a:fld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10428F-9080-4A92-9EAF-C9526A51C3CA}" type="slidenum">
              <a:rPr lang="en-US" smtClean="0"/>
              <a:pPr/>
              <a:t>55</a:t>
            </a:fld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D50B33-AEE1-4A68-95FC-B96A70B05D94}" type="slidenum">
              <a:rPr lang="en-US" smtClean="0"/>
              <a:pPr/>
              <a:t>56</a:t>
            </a:fld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9B3362-2C8B-482B-A75F-A7210B85DF68}" type="slidenum">
              <a:rPr lang="en-US" smtClean="0"/>
              <a:pPr/>
              <a:t>57</a:t>
            </a:fld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9EC3A6-83C7-445A-AF10-7C7D81B7F0FF}" type="slidenum">
              <a:rPr lang="en-US" smtClean="0"/>
              <a:pPr/>
              <a:t>58</a:t>
            </a:fld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D6A914-828C-4E0C-9E2A-4AAF64F4CB05}" type="slidenum">
              <a:rPr lang="en-US" smtClean="0"/>
              <a:pPr/>
              <a:t>59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9C3A8C-A3DB-4493-A6ED-50BD8A4A6265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0A2161-85F1-4F12-A956-5045CF41802B}" type="slidenum">
              <a:rPr lang="en-US" smtClean="0"/>
              <a:pPr/>
              <a:t>60</a:t>
            </a:fld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04211E-5286-4AFF-ABD1-E990A2BBA749}" type="slidenum">
              <a:rPr lang="en-US" smtClean="0"/>
              <a:pPr/>
              <a:t>61</a:t>
            </a:fld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914E11-5424-4715-BEB5-ACF856C75DA8}" type="slidenum">
              <a:rPr lang="en-US" smtClean="0"/>
              <a:pPr/>
              <a:t>62</a:t>
            </a:fld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687014-ECC1-4ACA-8EBE-2AA39E098FF5}" type="slidenum">
              <a:rPr lang="en-US" smtClean="0"/>
              <a:pPr/>
              <a:t>63</a:t>
            </a:fld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150FFE-45C9-443A-BBAE-8BA8F7ED9FA7}" type="slidenum">
              <a:rPr lang="en-US" smtClean="0"/>
              <a:pPr/>
              <a:t>64</a:t>
            </a:fld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EACCCA-4568-4CBF-86E8-8C51EF7380C1}" type="slidenum">
              <a:rPr lang="en-US" smtClean="0"/>
              <a:pPr/>
              <a:t>65</a:t>
            </a:fld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66A663-B018-4094-8A67-9EA23349825D}" type="slidenum">
              <a:rPr lang="en-US" smtClean="0"/>
              <a:pPr/>
              <a:t>66</a:t>
            </a:fld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A66623-9077-4247-A3DF-727EB6E71FBB}" type="slidenum">
              <a:rPr lang="en-US" smtClean="0"/>
              <a:pPr/>
              <a:t>67</a:t>
            </a:fld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631AA7-FA99-4460-B5C6-EA3E44258028}" type="slidenum">
              <a:rPr lang="en-US" smtClean="0"/>
              <a:pPr/>
              <a:t>68</a:t>
            </a:fld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0043EF-058B-49E6-91FF-C6490FE07E67}" type="slidenum">
              <a:rPr lang="en-US" smtClean="0"/>
              <a:pPr/>
              <a:t>69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A31287-C1E2-4655-9C6D-5399C5C8BF03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6E2BE6-AC00-472D-B71E-D048C9DA8A03}" type="slidenum">
              <a:rPr lang="en-US" smtClean="0"/>
              <a:pPr/>
              <a:t>70</a:t>
            </a:fld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67D410-B0FA-4C9F-A5A2-D1BE1973ED9C}" type="slidenum">
              <a:rPr lang="en-US" smtClean="0"/>
              <a:pPr/>
              <a:t>71</a:t>
            </a:fld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D538DD-BCFD-405B-A80E-0E2A3F20FE1E}" type="slidenum">
              <a:rPr lang="en-US" smtClean="0"/>
              <a:pPr/>
              <a:t>72</a:t>
            </a:fld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75CED1-FB2C-4205-AB1F-8296031EA78E}" type="slidenum">
              <a:rPr lang="en-US" smtClean="0"/>
              <a:pPr/>
              <a:t>73</a:t>
            </a:fld>
            <a:endParaRPr 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8DBC94-6231-4541-9E01-5900D44B76F6}" type="slidenum">
              <a:rPr lang="en-US" smtClean="0"/>
              <a:pPr/>
              <a:t>74</a:t>
            </a:fld>
            <a:endParaRPr 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01B406-EDF2-49CD-A06A-2D06F04D0EBE}" type="slidenum">
              <a:rPr lang="en-US" smtClean="0"/>
              <a:pPr/>
              <a:t>75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D47598-BA5C-48EE-9744-07B4804BF48D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DE6C96-1FCB-42E8-AD81-9E3315A90444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0D41A-0387-4C9E-9884-FEAA5E72FD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C7407-E81A-4639-88F8-2F30C655EE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36BFB-32C7-4699-936C-033DDA7065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F5D44-721A-4E10-94CD-598DDE5E90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61FDE-7409-4282-BDB6-329A15BDD5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2F442-97FF-4027-98C5-D1E261BF9E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09496-C070-4B5E-9D15-1CB5393A2C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52F46-7AF9-4B51-908B-34491029BB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F12F3-A2DA-4D8B-B351-CA4491349A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3319D-3701-4A3C-A100-CE2033A940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6AB1B-2182-430C-ADCF-DEF56E1B27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81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333436B4-FF02-45B8-A865-C2E636C1F0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7818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818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818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818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818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819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819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819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819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819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819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819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819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819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819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820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820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820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820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820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820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820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820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820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820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821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821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821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821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821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821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7086600" cy="12954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2620: Developing Secure Systems</a:t>
            </a: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2133600" y="2971800"/>
            <a:ext cx="6629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-990600" y="2362200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r">
              <a:defRPr/>
            </a:pPr>
            <a:r>
              <a:rPr lang="en-US" sz="3600" b="1" dirty="0">
                <a:solidFill>
                  <a:schemeClr val="tx2"/>
                </a:solidFill>
              </a:rPr>
              <a:t>Secure Software Development Models/Methods</a:t>
            </a:r>
            <a:r>
              <a:rPr lang="en-US" sz="4000" b="1" dirty="0">
                <a:solidFill>
                  <a:schemeClr val="tx2"/>
                </a:solidFill>
              </a:rPr>
              <a:t> </a:t>
            </a:r>
            <a:br>
              <a:rPr lang="en-US" sz="4000" b="1" dirty="0">
                <a:solidFill>
                  <a:schemeClr val="tx2"/>
                </a:solidFill>
              </a:rPr>
            </a:br>
            <a:r>
              <a:rPr lang="en-US" sz="4000" b="1" dirty="0">
                <a:solidFill>
                  <a:schemeClr val="tx2"/>
                </a:solidFill>
              </a:rPr>
              <a:t>						</a:t>
            </a:r>
            <a:r>
              <a:rPr lang="en-US" sz="4000" b="1" dirty="0" smtClean="0">
                <a:solidFill>
                  <a:schemeClr val="tx2"/>
                </a:solidFill>
              </a:rPr>
              <a:t/>
            </a:r>
            <a:br>
              <a:rPr lang="en-US" sz="4000" b="1" dirty="0" smtClean="0">
                <a:solidFill>
                  <a:schemeClr val="tx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</a:rPr>
              <a:t>Lecture 1</a:t>
            </a:r>
            <a:endParaRPr lang="en-US" sz="3600" b="1" dirty="0">
              <a:solidFill>
                <a:schemeClr val="tx2"/>
              </a:solidFill>
            </a:endParaRPr>
          </a:p>
          <a:p>
            <a:pPr algn="r">
              <a:defRPr/>
            </a:pPr>
            <a:r>
              <a:rPr lang="en-US" sz="3600" b="1" dirty="0" smtClean="0">
                <a:solidFill>
                  <a:schemeClr val="tx2"/>
                </a:solidFill>
              </a:rPr>
              <a:t>Jan 8, 2013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39000" y="228600"/>
            <a:ext cx="18288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IS 2620</a:t>
            </a:r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304800" y="4606925"/>
            <a:ext cx="70104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James Joshi,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Associate Professor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smtClean="0"/>
              <a:t>Capability Maturity Models (CMM)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CMM</a:t>
            </a:r>
          </a:p>
          <a:p>
            <a:pPr lvl="1" eaLnBrk="1" hangingPunct="1"/>
            <a:r>
              <a:rPr lang="en-US" smtClean="0"/>
              <a:t>Provides reference model of mature practices</a:t>
            </a:r>
          </a:p>
          <a:p>
            <a:pPr lvl="1" eaLnBrk="1" hangingPunct="1"/>
            <a:r>
              <a:rPr lang="en-US" smtClean="0"/>
              <a:t>Helps identify the potential areas of improvement</a:t>
            </a:r>
          </a:p>
          <a:p>
            <a:pPr lvl="1" eaLnBrk="1" hangingPunct="1"/>
            <a:r>
              <a:rPr lang="en-US" smtClean="0"/>
              <a:t>Provides goal-level definition for and key attributes for specific processes</a:t>
            </a:r>
          </a:p>
          <a:p>
            <a:pPr lvl="1" eaLnBrk="1" hangingPunct="1"/>
            <a:endParaRPr lang="en-US" b="1" smtClean="0"/>
          </a:p>
          <a:p>
            <a:pPr lvl="1" eaLnBrk="1" hangingPunct="1"/>
            <a:r>
              <a:rPr lang="en-US" b="1" smtClean="0"/>
              <a:t>No operational guidance !!</a:t>
            </a:r>
          </a:p>
          <a:p>
            <a:pPr lvl="1" eaLnBrk="1" hangingPunct="1"/>
            <a:r>
              <a:rPr lang="en-US" i="1" smtClean="0"/>
              <a:t>Focuses on/Defines process characteristics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CMM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Three CMMs</a:t>
            </a:r>
          </a:p>
          <a:p>
            <a:pPr lvl="1" eaLnBrk="1" hangingPunct="1"/>
            <a:r>
              <a:rPr lang="en-US" smtClean="0"/>
              <a:t>Capability Maturity Model Integration® (CMMI®), </a:t>
            </a:r>
          </a:p>
          <a:p>
            <a:pPr lvl="1" eaLnBrk="1" hangingPunct="1"/>
            <a:r>
              <a:rPr lang="en-US" smtClean="0"/>
              <a:t>The integrated Capability Maturity Model (iCMM), and the </a:t>
            </a:r>
          </a:p>
          <a:p>
            <a:pPr lvl="1" eaLnBrk="1" hangingPunct="1"/>
            <a:r>
              <a:rPr lang="en-US" smtClean="0"/>
              <a:t>Systems Security Engineering Capability Maturity Model (SSE-CMM)</a:t>
            </a:r>
          </a:p>
          <a:p>
            <a:pPr lvl="2" eaLnBrk="1" hangingPunct="1"/>
            <a:r>
              <a:rPr lang="en-US" smtClean="0"/>
              <a:t>Specifically to develop secure systems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CMM?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752600"/>
            <a:ext cx="8229600" cy="410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93725" y="6259513"/>
            <a:ext cx="5646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Source: http://www.secat.com/download/locked_pdf/SSEovrw_lkd.pdf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CMMI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CMM Integration (CMMI) provides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the latest best practices related to –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900" smtClean="0"/>
              <a:t>development, maintenance, and acquisition,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Includes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900" smtClean="0"/>
              <a:t>Mechanisms to improve processes and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900" smtClean="0"/>
              <a:t>Criteria for evaluating process capability and process maturity.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As of Dec 2005, the SEI reports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1106 organizations and 4771 projects have reported results from CMMI-based appraisals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its predecessor, the software CMM (SW-CMM)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Since 80s – Dec, 2005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100" smtClean="0"/>
              <a:t>3049 Organizations + 16,540 projects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CMMI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69000" y="1719263"/>
            <a:ext cx="2717800" cy="4411662"/>
          </a:xfrm>
        </p:spPr>
        <p:txBody>
          <a:bodyPr/>
          <a:lstStyle/>
          <a:p>
            <a:pPr eaLnBrk="1" hangingPunct="1"/>
            <a:endParaRPr lang="en-US" sz="1700" smtClean="0"/>
          </a:p>
        </p:txBody>
      </p:sp>
      <p:pic>
        <p:nvPicPr>
          <p:cNvPr id="16388" name="Picture 4" descr="secure_SDLC_processes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3813"/>
            <a:ext cx="9144000" cy="68818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smtClean="0"/>
              <a:t>Integrated </a:t>
            </a:r>
            <a:br>
              <a:rPr lang="en-US" sz="3500" smtClean="0"/>
            </a:br>
            <a:r>
              <a:rPr lang="en-US" sz="3500" smtClean="0"/>
              <a:t>CMM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iCMM is widely used in the Federal Aviation Administration (FAA-iCMM)</a:t>
            </a:r>
          </a:p>
          <a:p>
            <a:pPr lvl="1" eaLnBrk="1" hangingPunct="1"/>
            <a:r>
              <a:rPr lang="en-US" sz="2200" smtClean="0"/>
              <a:t>Provides a single model for enterprise-wide improvement</a:t>
            </a:r>
          </a:p>
          <a:p>
            <a:pPr lvl="1" eaLnBrk="1" hangingPunct="1"/>
            <a:endParaRPr lang="en-US" sz="2200" smtClean="0"/>
          </a:p>
          <a:p>
            <a:pPr lvl="1" eaLnBrk="1" hangingPunct="1"/>
            <a:r>
              <a:rPr lang="en-US" sz="2200" smtClean="0"/>
              <a:t>integrates the following standards and models: </a:t>
            </a:r>
          </a:p>
          <a:p>
            <a:pPr lvl="2" eaLnBrk="1" hangingPunct="1"/>
            <a:r>
              <a:rPr lang="en-US" sz="1800" smtClean="0"/>
              <a:t>ISO 9001:2000, EIA/IS 731, </a:t>
            </a:r>
          </a:p>
          <a:p>
            <a:pPr lvl="2" eaLnBrk="1" hangingPunct="1"/>
            <a:r>
              <a:rPr lang="en-US" sz="1800" smtClean="0"/>
              <a:t>Malcolm Baldrige National Quality Award and President's Quality Award criteria, </a:t>
            </a:r>
          </a:p>
          <a:p>
            <a:pPr lvl="2" eaLnBrk="1" hangingPunct="1"/>
            <a:r>
              <a:rPr lang="en-US" sz="1800" smtClean="0"/>
              <a:t>CMMI-SE/SW/IPPD and </a:t>
            </a:r>
          </a:p>
          <a:p>
            <a:pPr lvl="2" eaLnBrk="1" hangingPunct="1"/>
            <a:r>
              <a:rPr lang="en-US" sz="1800" smtClean="0"/>
              <a:t>CMMI-A, ISO/IEC TR 15504, ISO/IEC 12207, and ISO/IEC CD 15288.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smtClean="0"/>
              <a:t>Integrated </a:t>
            </a:r>
            <a:br>
              <a:rPr lang="en-US" sz="3500" smtClean="0"/>
            </a:br>
            <a:r>
              <a:rPr lang="en-US" sz="3500" smtClean="0"/>
              <a:t>CMM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436" name="Picture 4" descr="secure_SDLC_processes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smtClean="0"/>
              <a:t>Trusted</a:t>
            </a:r>
            <a:br>
              <a:rPr lang="en-US" sz="3500" smtClean="0"/>
            </a:br>
            <a:r>
              <a:rPr lang="en-US" sz="3500" smtClean="0"/>
              <a:t>CMM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Trusted CMM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Early 1990 -Trusted Software Methodology (TSM)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TSM defines trust levels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i="1" smtClean="0"/>
              <a:t>Low</a:t>
            </a:r>
            <a:r>
              <a:rPr lang="en-US" smtClean="0"/>
              <a:t> emphasizes resistance to unintentional vulnerabilities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i="1" smtClean="0"/>
              <a:t>High</a:t>
            </a:r>
            <a:r>
              <a:rPr lang="en-US" smtClean="0"/>
              <a:t> adding processes to counter malicious developers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TSM was later harmonized with CMM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Not much in 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smtClean="0"/>
              <a:t>Systems Security</a:t>
            </a:r>
            <a:br>
              <a:rPr lang="en-US" sz="3500" smtClean="0"/>
            </a:br>
            <a:r>
              <a:rPr lang="en-US" sz="3500" smtClean="0"/>
              <a:t>Engineering CMM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305800" cy="5105400"/>
          </a:xfrm>
        </p:spPr>
        <p:txBody>
          <a:bodyPr/>
          <a:lstStyle/>
          <a:p>
            <a:pPr eaLnBrk="1" hangingPunct="1"/>
            <a:r>
              <a:rPr lang="en-US" smtClean="0"/>
              <a:t>The SSE-CMM</a:t>
            </a:r>
          </a:p>
          <a:p>
            <a:pPr lvl="2" eaLnBrk="1" hangingPunct="1"/>
            <a:r>
              <a:rPr lang="en-US" smtClean="0"/>
              <a:t>To improve and assess the security engineering capability of an organization</a:t>
            </a:r>
          </a:p>
          <a:p>
            <a:pPr lvl="1" eaLnBrk="1" hangingPunct="1"/>
            <a:r>
              <a:rPr lang="en-US" smtClean="0"/>
              <a:t>provides a comprehensive framework for </a:t>
            </a:r>
          </a:p>
          <a:p>
            <a:pPr lvl="2" eaLnBrk="1" hangingPunct="1"/>
            <a:r>
              <a:rPr lang="en-US" smtClean="0"/>
              <a:t>evaluating security engineering practices against the generally accepted security engineering principles. </a:t>
            </a:r>
          </a:p>
          <a:p>
            <a:pPr lvl="1" eaLnBrk="1" hangingPunct="1"/>
            <a:r>
              <a:rPr lang="en-US" smtClean="0"/>
              <a:t>provides a way to </a:t>
            </a:r>
          </a:p>
          <a:p>
            <a:pPr lvl="2" eaLnBrk="1" hangingPunct="1"/>
            <a:r>
              <a:rPr lang="en-US" smtClean="0"/>
              <a:t>measure and improve performance in the application of security engineering principles.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SSE-CMM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Purpose for SSE-CMM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To fill the lack of a comprehensive framework for evaluating security engineering practices against the principles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SSE-CMM also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describes the essential characteristics of an organization’s security engineering processes.</a:t>
            </a:r>
          </a:p>
          <a:p>
            <a:pPr lvl="3" eaLnBrk="1" hangingPunct="1">
              <a:lnSpc>
                <a:spcPct val="90000"/>
              </a:lnSpc>
            </a:pPr>
            <a:endParaRPr lang="en-US" smtClean="0"/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The SSE-CMM is now ISO/IEC 21827 standard (version 3 is available)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Understand/Familiarize with various process models for secure software development and assurance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Capability Maturity Models</a:t>
            </a:r>
          </a:p>
          <a:p>
            <a:pPr lvl="2"/>
            <a:r>
              <a:rPr lang="en-US" smtClean="0"/>
              <a:t>CMMI, iCMM, SSE-CMM</a:t>
            </a:r>
          </a:p>
          <a:p>
            <a:pPr lvl="2"/>
            <a:r>
              <a:rPr lang="en-US" smtClean="0"/>
              <a:t>TSP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Secure software development life cycle models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2" name="Picture 4" descr="secure_SDLC_processes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smtClean="0"/>
              <a:t>Security Engineering Process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8915400" cy="527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smtClean="0"/>
              <a:t>Security Risk Process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8305800" cy="503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smtClean="0"/>
              <a:t>Security is part of Engineering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8915400" cy="515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Assurance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76400"/>
            <a:ext cx="86106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smtClean="0"/>
              <a:t>SSE-CMM Dimensions</a:t>
            </a: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695450"/>
            <a:ext cx="708660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5851525" y="6056313"/>
            <a:ext cx="2533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All the base practices</a:t>
            </a:r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228600" y="1676400"/>
            <a:ext cx="3638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Practices (generic) that indicate</a:t>
            </a:r>
          </a:p>
          <a:p>
            <a:pPr eaLnBrk="0" hangingPunct="0"/>
            <a:r>
              <a:rPr lang="en-US" b="1"/>
              <a:t>Process Management &amp;</a:t>
            </a:r>
          </a:p>
          <a:p>
            <a:pPr eaLnBrk="0" hangingPunct="0"/>
            <a:r>
              <a:rPr lang="en-US" b="1"/>
              <a:t>Institutionalization Capability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SSE-CMM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305800" cy="5105400"/>
          </a:xfrm>
        </p:spPr>
        <p:txBody>
          <a:bodyPr/>
          <a:lstStyle/>
          <a:p>
            <a:pPr eaLnBrk="1" hangingPunct="1"/>
            <a:r>
              <a:rPr lang="en-US" sz="2600" smtClean="0"/>
              <a:t>129 base practices Organized into 22 process areas</a:t>
            </a:r>
          </a:p>
          <a:p>
            <a:pPr lvl="2" eaLnBrk="1" hangingPunct="1"/>
            <a:r>
              <a:rPr lang="en-US" sz="1900" smtClean="0"/>
              <a:t>61 of these, organized in 11 process areas, cover all major areas of security engineering</a:t>
            </a:r>
          </a:p>
          <a:p>
            <a:pPr lvl="2" eaLnBrk="1" hangingPunct="1"/>
            <a:r>
              <a:rPr lang="en-US" sz="2100" smtClean="0"/>
              <a:t>Remaining relates to project and organization domains</a:t>
            </a:r>
          </a:p>
          <a:p>
            <a:pPr eaLnBrk="1" hangingPunct="1"/>
            <a:r>
              <a:rPr lang="en-US" sz="2600" smtClean="0"/>
              <a:t>Base practice</a:t>
            </a:r>
          </a:p>
          <a:p>
            <a:pPr lvl="2" eaLnBrk="1" hangingPunct="1"/>
            <a:r>
              <a:rPr lang="en-US" sz="1900" smtClean="0"/>
              <a:t>Applies across the life cycle of the enterprise</a:t>
            </a:r>
          </a:p>
          <a:p>
            <a:pPr lvl="2" eaLnBrk="1" hangingPunct="1"/>
            <a:r>
              <a:rPr lang="en-US" sz="1900" smtClean="0"/>
              <a:t>Does not overlap with other base practices</a:t>
            </a:r>
          </a:p>
          <a:p>
            <a:pPr lvl="2" eaLnBrk="1" hangingPunct="1"/>
            <a:r>
              <a:rPr lang="en-US" sz="1900" smtClean="0"/>
              <a:t>Represents a “best practice” of the security community</a:t>
            </a:r>
          </a:p>
          <a:p>
            <a:pPr lvl="2" eaLnBrk="1" hangingPunct="1"/>
            <a:r>
              <a:rPr lang="en-US" sz="1900" smtClean="0"/>
              <a:t>Does not simply reflect a state of the art technique</a:t>
            </a:r>
          </a:p>
          <a:p>
            <a:pPr lvl="2" eaLnBrk="1" hangingPunct="1"/>
            <a:r>
              <a:rPr lang="en-US" sz="1900" smtClean="0"/>
              <a:t>Is applicable using multiple methods in multiple business context</a:t>
            </a:r>
          </a:p>
          <a:p>
            <a:pPr lvl="2" eaLnBrk="1" hangingPunct="1"/>
            <a:r>
              <a:rPr lang="en-US" sz="1900" smtClean="0"/>
              <a:t>Does not specify a particular method or tool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 Area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100" smtClean="0"/>
              <a:t>Assembles related activities in one area for ease of use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Relates to valuable security engineering services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Applies across the life cycle of the enterprise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Can be implemented in multiple organization and product contexts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Can be improved as a distinct process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Can be improved by a group with similar interests in the process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Includes all base practices that are required to meet the goals of the process area</a:t>
            </a:r>
          </a:p>
          <a:p>
            <a:pPr eaLnBrk="1" hangingPunct="1">
              <a:lnSpc>
                <a:spcPct val="90000"/>
              </a:lnSpc>
            </a:pPr>
            <a:endParaRPr lang="en-US" sz="21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 Areas</a:t>
            </a:r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600"/>
            <a:ext cx="403860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590800"/>
            <a:ext cx="5105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4114800" y="1752600"/>
            <a:ext cx="422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Process Areas related to project and </a:t>
            </a:r>
          </a:p>
          <a:p>
            <a:pPr eaLnBrk="0" hangingPunct="0"/>
            <a:r>
              <a:rPr lang="en-US" b="1"/>
              <a:t>Organizational practices</a:t>
            </a:r>
          </a:p>
        </p:txBody>
      </p:sp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228600" y="1752600"/>
            <a:ext cx="3892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Process Areas related to Security </a:t>
            </a:r>
          </a:p>
          <a:p>
            <a:pPr eaLnBrk="0" hangingPunct="0"/>
            <a:r>
              <a:rPr lang="en-US" b="1"/>
              <a:t>Engineering process areas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smtClean="0"/>
              <a:t>Generic Process Areas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Activities that apply to all processes</a:t>
            </a:r>
          </a:p>
          <a:p>
            <a:pPr eaLnBrk="1" hangingPunct="1"/>
            <a:r>
              <a:rPr lang="en-US" smtClean="0"/>
              <a:t>They are used during</a:t>
            </a:r>
          </a:p>
          <a:p>
            <a:pPr lvl="1" eaLnBrk="1" hangingPunct="1"/>
            <a:r>
              <a:rPr lang="en-US" smtClean="0"/>
              <a:t>Measurement and institutionalization </a:t>
            </a:r>
          </a:p>
          <a:p>
            <a:pPr lvl="1"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Capability levels</a:t>
            </a:r>
          </a:p>
          <a:p>
            <a:pPr lvl="1" eaLnBrk="1" hangingPunct="1"/>
            <a:r>
              <a:rPr lang="en-US" smtClean="0"/>
              <a:t>Organize common features</a:t>
            </a:r>
          </a:p>
          <a:p>
            <a:pPr lvl="1" eaLnBrk="1" hangingPunct="1"/>
            <a:r>
              <a:rPr lang="en-US" smtClean="0"/>
              <a:t>Ordered according to maturity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 Models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b="1" smtClean="0"/>
              <a:t>Secure Process</a:t>
            </a:r>
          </a:p>
          <a:p>
            <a:pPr lvl="1" eaLnBrk="1" hangingPunct="1"/>
            <a:r>
              <a:rPr lang="en-US" smtClean="0"/>
              <a:t>Set of activities performed to develop, maintain, and deliver a secure software solution</a:t>
            </a:r>
          </a:p>
          <a:p>
            <a:pPr lvl="1" eaLnBrk="1" hangingPunct="1"/>
            <a:r>
              <a:rPr lang="en-US" smtClean="0"/>
              <a:t>Activities could be concurrent or iterative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b="1" smtClean="0"/>
              <a:t>Process model</a:t>
            </a:r>
            <a:endParaRPr lang="en-US" sz="2600" smtClean="0"/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provides a reference set of best practices that can be used for both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process improvement and process assessment.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defines the characteristics of processes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usually has an architecture or a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Capability Levels</a:t>
            </a:r>
          </a:p>
        </p:txBody>
      </p:sp>
      <p:grpSp>
        <p:nvGrpSpPr>
          <p:cNvPr id="32771" name="Group 27"/>
          <p:cNvGrpSpPr>
            <a:grpSpLocks/>
          </p:cNvGrpSpPr>
          <p:nvPr/>
        </p:nvGrpSpPr>
        <p:grpSpPr bwMode="auto">
          <a:xfrm>
            <a:off x="406400" y="1600200"/>
            <a:ext cx="8737600" cy="2590800"/>
            <a:chOff x="255" y="1008"/>
            <a:chExt cx="5217" cy="1632"/>
          </a:xfrm>
        </p:grpSpPr>
        <p:sp>
          <p:nvSpPr>
            <p:cNvPr id="32785" name="Oval 5"/>
            <p:cNvSpPr>
              <a:spLocks noChangeArrowheads="1"/>
            </p:cNvSpPr>
            <p:nvPr/>
          </p:nvSpPr>
          <p:spPr bwMode="auto">
            <a:xfrm>
              <a:off x="864" y="1008"/>
              <a:ext cx="4608" cy="16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6" name="Oval 6"/>
            <p:cNvSpPr>
              <a:spLocks noChangeArrowheads="1"/>
            </p:cNvSpPr>
            <p:nvPr/>
          </p:nvSpPr>
          <p:spPr bwMode="auto">
            <a:xfrm>
              <a:off x="864" y="1166"/>
              <a:ext cx="3629" cy="1263"/>
            </a:xfrm>
            <a:prstGeom prst="ellipse">
              <a:avLst/>
            </a:prstGeom>
            <a:solidFill>
              <a:srgbClr val="5CC2E6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b="1">
                <a:solidFill>
                  <a:schemeClr val="hlink"/>
                </a:solidFill>
              </a:endParaRPr>
            </a:p>
          </p:txBody>
        </p:sp>
        <p:sp>
          <p:nvSpPr>
            <p:cNvPr id="32787" name="Oval 7"/>
            <p:cNvSpPr>
              <a:spLocks noChangeArrowheads="1"/>
            </p:cNvSpPr>
            <p:nvPr/>
          </p:nvSpPr>
          <p:spPr bwMode="auto">
            <a:xfrm>
              <a:off x="864" y="1248"/>
              <a:ext cx="2650" cy="1056"/>
            </a:xfrm>
            <a:prstGeom prst="ellipse">
              <a:avLst/>
            </a:prstGeom>
            <a:solidFill>
              <a:srgbClr val="7CC20B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b="1">
                <a:solidFill>
                  <a:schemeClr val="hlink"/>
                </a:solidFill>
              </a:endParaRPr>
            </a:p>
          </p:txBody>
        </p:sp>
        <p:sp>
          <p:nvSpPr>
            <p:cNvPr id="32788" name="Oval 8"/>
            <p:cNvSpPr>
              <a:spLocks noChangeArrowheads="1"/>
            </p:cNvSpPr>
            <p:nvPr/>
          </p:nvSpPr>
          <p:spPr bwMode="auto">
            <a:xfrm>
              <a:off x="864" y="1377"/>
              <a:ext cx="1958" cy="8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b="1">
                <a:solidFill>
                  <a:schemeClr val="hlink"/>
                </a:solidFill>
              </a:endParaRPr>
            </a:p>
          </p:txBody>
        </p:sp>
        <p:sp>
          <p:nvSpPr>
            <p:cNvPr id="32789" name="Oval 10"/>
            <p:cNvSpPr>
              <a:spLocks noChangeArrowheads="1"/>
            </p:cNvSpPr>
            <p:nvPr/>
          </p:nvSpPr>
          <p:spPr bwMode="auto">
            <a:xfrm>
              <a:off x="864" y="1482"/>
              <a:ext cx="1008" cy="63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b="1">
                <a:solidFill>
                  <a:schemeClr val="hlink"/>
                </a:solidFill>
              </a:endParaRPr>
            </a:p>
          </p:txBody>
        </p:sp>
        <p:sp>
          <p:nvSpPr>
            <p:cNvPr id="32790" name="Text Box 12"/>
            <p:cNvSpPr txBox="1">
              <a:spLocks noChangeArrowheads="1"/>
            </p:cNvSpPr>
            <p:nvPr/>
          </p:nvSpPr>
          <p:spPr bwMode="auto">
            <a:xfrm>
              <a:off x="4628" y="1604"/>
              <a:ext cx="683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>
                  <a:solidFill>
                    <a:srgbClr val="292929"/>
                  </a:solidFill>
                  <a:latin typeface="Times New Roman" pitchFamily="18" charset="0"/>
                </a:rPr>
                <a:t>5</a:t>
              </a:r>
            </a:p>
            <a:p>
              <a:pPr algn="ctr" eaLnBrk="0" hangingPunct="0"/>
              <a:r>
                <a:rPr lang="en-US" sz="1400">
                  <a:solidFill>
                    <a:srgbClr val="292929"/>
                  </a:solidFill>
                  <a:latin typeface="Times New Roman" pitchFamily="18" charset="0"/>
                </a:rPr>
                <a:t>Continuously</a:t>
              </a:r>
            </a:p>
            <a:p>
              <a:pPr algn="ctr" eaLnBrk="0" hangingPunct="0"/>
              <a:r>
                <a:rPr lang="en-US" sz="1400">
                  <a:solidFill>
                    <a:srgbClr val="292929"/>
                  </a:solidFill>
                  <a:latin typeface="Times New Roman" pitchFamily="18" charset="0"/>
                </a:rPr>
                <a:t>improving</a:t>
              </a:r>
            </a:p>
          </p:txBody>
        </p:sp>
        <p:sp>
          <p:nvSpPr>
            <p:cNvPr id="32791" name="Text Box 13"/>
            <p:cNvSpPr txBox="1">
              <a:spLocks noChangeArrowheads="1"/>
            </p:cNvSpPr>
            <p:nvPr/>
          </p:nvSpPr>
          <p:spPr bwMode="auto">
            <a:xfrm>
              <a:off x="3700" y="1584"/>
              <a:ext cx="717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>
                  <a:solidFill>
                    <a:srgbClr val="292929"/>
                  </a:solidFill>
                  <a:latin typeface="Times New Roman" pitchFamily="18" charset="0"/>
                </a:rPr>
                <a:t>4</a:t>
              </a:r>
            </a:p>
            <a:p>
              <a:pPr algn="ctr" eaLnBrk="0" hangingPunct="0"/>
              <a:r>
                <a:rPr lang="en-US" sz="1400">
                  <a:solidFill>
                    <a:srgbClr val="292929"/>
                  </a:solidFill>
                  <a:latin typeface="Times New Roman" pitchFamily="18" charset="0"/>
                </a:rPr>
                <a:t>Quantitatively</a:t>
              </a:r>
            </a:p>
            <a:p>
              <a:pPr algn="ctr" eaLnBrk="0" hangingPunct="0"/>
              <a:r>
                <a:rPr lang="en-US" sz="1400">
                  <a:solidFill>
                    <a:srgbClr val="292929"/>
                  </a:solidFill>
                  <a:latin typeface="Times New Roman" pitchFamily="18" charset="0"/>
                </a:rPr>
                <a:t>Controlled</a:t>
              </a:r>
            </a:p>
          </p:txBody>
        </p:sp>
        <p:sp>
          <p:nvSpPr>
            <p:cNvPr id="32792" name="Text Box 14"/>
            <p:cNvSpPr txBox="1">
              <a:spLocks noChangeArrowheads="1"/>
            </p:cNvSpPr>
            <p:nvPr/>
          </p:nvSpPr>
          <p:spPr bwMode="auto">
            <a:xfrm>
              <a:off x="2986" y="1584"/>
              <a:ext cx="452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>
                  <a:solidFill>
                    <a:srgbClr val="292929"/>
                  </a:solidFill>
                  <a:latin typeface="Times New Roman" pitchFamily="18" charset="0"/>
                </a:rPr>
                <a:t>3</a:t>
              </a:r>
            </a:p>
            <a:p>
              <a:pPr algn="ctr" eaLnBrk="0" hangingPunct="0"/>
              <a:r>
                <a:rPr lang="en-US" sz="1400">
                  <a:solidFill>
                    <a:srgbClr val="292929"/>
                  </a:solidFill>
                  <a:latin typeface="Times New Roman" pitchFamily="18" charset="0"/>
                </a:rPr>
                <a:t>Well </a:t>
              </a:r>
            </a:p>
            <a:p>
              <a:pPr algn="ctr" eaLnBrk="0" hangingPunct="0"/>
              <a:r>
                <a:rPr lang="en-US" sz="1400">
                  <a:solidFill>
                    <a:srgbClr val="292929"/>
                  </a:solidFill>
                  <a:latin typeface="Times New Roman" pitchFamily="18" charset="0"/>
                </a:rPr>
                <a:t>Defined</a:t>
              </a:r>
            </a:p>
          </p:txBody>
        </p:sp>
        <p:sp>
          <p:nvSpPr>
            <p:cNvPr id="32793" name="Text Box 15"/>
            <p:cNvSpPr txBox="1">
              <a:spLocks noChangeArrowheads="1"/>
            </p:cNvSpPr>
            <p:nvPr/>
          </p:nvSpPr>
          <p:spPr bwMode="auto">
            <a:xfrm>
              <a:off x="2031" y="1584"/>
              <a:ext cx="561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>
                  <a:solidFill>
                    <a:srgbClr val="FFFF00"/>
                  </a:solidFill>
                  <a:latin typeface="Times New Roman" pitchFamily="18" charset="0"/>
                </a:rPr>
                <a:t>2</a:t>
              </a:r>
            </a:p>
            <a:p>
              <a:pPr algn="ctr" eaLnBrk="0" hangingPunct="0"/>
              <a:r>
                <a:rPr lang="en-US" sz="1400">
                  <a:solidFill>
                    <a:srgbClr val="FFFF00"/>
                  </a:solidFill>
                  <a:latin typeface="Times New Roman" pitchFamily="18" charset="0"/>
                </a:rPr>
                <a:t>Planned &amp;</a:t>
              </a:r>
            </a:p>
            <a:p>
              <a:pPr algn="ctr" eaLnBrk="0" hangingPunct="0"/>
              <a:r>
                <a:rPr lang="en-US" sz="1400">
                  <a:solidFill>
                    <a:srgbClr val="FFFF00"/>
                  </a:solidFill>
                  <a:latin typeface="Times New Roman" pitchFamily="18" charset="0"/>
                </a:rPr>
                <a:t>Tracked</a:t>
              </a:r>
            </a:p>
          </p:txBody>
        </p:sp>
        <p:sp>
          <p:nvSpPr>
            <p:cNvPr id="32794" name="Text Box 17"/>
            <p:cNvSpPr txBox="1">
              <a:spLocks noChangeArrowheads="1"/>
            </p:cNvSpPr>
            <p:nvPr/>
          </p:nvSpPr>
          <p:spPr bwMode="auto">
            <a:xfrm>
              <a:off x="1168" y="1536"/>
              <a:ext cx="563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>
                  <a:solidFill>
                    <a:schemeClr val="bg1"/>
                  </a:solidFill>
                  <a:latin typeface="Times New Roman" pitchFamily="18" charset="0"/>
                </a:rPr>
                <a:t>1</a:t>
              </a:r>
            </a:p>
            <a:p>
              <a:pPr algn="ctr" eaLnBrk="0" hangingPunct="0"/>
              <a:r>
                <a:rPr lang="en-US" sz="1400">
                  <a:solidFill>
                    <a:schemeClr val="bg1"/>
                  </a:solidFill>
                  <a:latin typeface="Times New Roman" pitchFamily="18" charset="0"/>
                </a:rPr>
                <a:t>Performed</a:t>
              </a:r>
            </a:p>
            <a:p>
              <a:pPr algn="ctr" eaLnBrk="0" hangingPunct="0"/>
              <a:r>
                <a:rPr lang="en-US" sz="1400">
                  <a:solidFill>
                    <a:schemeClr val="bg1"/>
                  </a:solidFill>
                  <a:latin typeface="Times New Roman" pitchFamily="18" charset="0"/>
                </a:rPr>
                <a:t>Informally</a:t>
              </a:r>
            </a:p>
          </p:txBody>
        </p:sp>
        <p:sp>
          <p:nvSpPr>
            <p:cNvPr id="32795" name="Text Box 18"/>
            <p:cNvSpPr txBox="1">
              <a:spLocks noChangeArrowheads="1"/>
            </p:cNvSpPr>
            <p:nvPr/>
          </p:nvSpPr>
          <p:spPr bwMode="auto">
            <a:xfrm>
              <a:off x="255" y="1536"/>
              <a:ext cx="557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>
                  <a:solidFill>
                    <a:srgbClr val="292929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/>
              <a:r>
                <a:rPr lang="en-US" sz="1400">
                  <a:solidFill>
                    <a:srgbClr val="292929"/>
                  </a:solidFill>
                  <a:latin typeface="Times New Roman" pitchFamily="18" charset="0"/>
                </a:rPr>
                <a:t>Not</a:t>
              </a:r>
            </a:p>
            <a:p>
              <a:pPr algn="ctr" eaLnBrk="0" hangingPunct="0"/>
              <a:r>
                <a:rPr lang="en-US" sz="1400">
                  <a:solidFill>
                    <a:srgbClr val="292929"/>
                  </a:solidFill>
                  <a:latin typeface="Times New Roman" pitchFamily="18" charset="0"/>
                </a:rPr>
                <a:t>Performed</a:t>
              </a:r>
            </a:p>
          </p:txBody>
        </p:sp>
      </p:grpSp>
      <p:sp>
        <p:nvSpPr>
          <p:cNvPr id="32772" name="Line 19"/>
          <p:cNvSpPr>
            <a:spLocks noChangeShapeType="1"/>
          </p:cNvSpPr>
          <p:nvPr/>
        </p:nvSpPr>
        <p:spPr bwMode="auto">
          <a:xfrm>
            <a:off x="1524000" y="44196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3" name="Text Box 21"/>
          <p:cNvSpPr txBox="1">
            <a:spLocks noChangeArrowheads="1"/>
          </p:cNvSpPr>
          <p:nvPr/>
        </p:nvSpPr>
        <p:spPr bwMode="auto">
          <a:xfrm>
            <a:off x="304800" y="4622800"/>
            <a:ext cx="1219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292929"/>
                </a:solidFill>
                <a:latin typeface="Times New Roman" pitchFamily="18" charset="0"/>
              </a:rPr>
              <a:t>Base Practices</a:t>
            </a:r>
          </a:p>
          <a:p>
            <a:pPr eaLnBrk="0" hangingPunct="0"/>
            <a:r>
              <a:rPr lang="en-US" sz="1400">
                <a:solidFill>
                  <a:srgbClr val="292929"/>
                </a:solidFill>
                <a:latin typeface="Times New Roman" pitchFamily="18" charset="0"/>
              </a:rPr>
              <a:t>Performed</a:t>
            </a:r>
          </a:p>
        </p:txBody>
      </p:sp>
      <p:sp>
        <p:nvSpPr>
          <p:cNvPr id="32774" name="Line 22"/>
          <p:cNvSpPr>
            <a:spLocks noChangeShapeType="1"/>
          </p:cNvSpPr>
          <p:nvPr/>
        </p:nvSpPr>
        <p:spPr bwMode="auto">
          <a:xfrm>
            <a:off x="3429000" y="44958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5" name="Text Box 23"/>
          <p:cNvSpPr txBox="1">
            <a:spLocks noChangeArrowheads="1"/>
          </p:cNvSpPr>
          <p:nvPr/>
        </p:nvSpPr>
        <p:spPr bwMode="auto">
          <a:xfrm>
            <a:off x="1600200" y="4470400"/>
            <a:ext cx="1828800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5000"/>
              </a:spcBef>
            </a:pPr>
            <a:r>
              <a:rPr lang="en-US" sz="1400">
                <a:solidFill>
                  <a:srgbClr val="292929"/>
                </a:solidFill>
                <a:latin typeface="Times New Roman" pitchFamily="18" charset="0"/>
              </a:rPr>
              <a:t>Committing to perform</a:t>
            </a:r>
          </a:p>
          <a:p>
            <a:pPr eaLnBrk="0" hangingPunct="0">
              <a:spcBef>
                <a:spcPct val="25000"/>
              </a:spcBef>
            </a:pPr>
            <a:r>
              <a:rPr lang="en-US" sz="1400">
                <a:solidFill>
                  <a:srgbClr val="292929"/>
                </a:solidFill>
                <a:latin typeface="Times New Roman" pitchFamily="18" charset="0"/>
              </a:rPr>
              <a:t>Planning performance</a:t>
            </a:r>
          </a:p>
          <a:p>
            <a:pPr eaLnBrk="0" hangingPunct="0">
              <a:spcBef>
                <a:spcPct val="25000"/>
              </a:spcBef>
            </a:pPr>
            <a:r>
              <a:rPr lang="en-US" sz="1400">
                <a:solidFill>
                  <a:srgbClr val="292929"/>
                </a:solidFill>
                <a:latin typeface="Times New Roman" pitchFamily="18" charset="0"/>
              </a:rPr>
              <a:t>Disciplined performance</a:t>
            </a:r>
          </a:p>
          <a:p>
            <a:pPr eaLnBrk="0" hangingPunct="0">
              <a:spcBef>
                <a:spcPct val="25000"/>
              </a:spcBef>
            </a:pPr>
            <a:r>
              <a:rPr lang="en-US" sz="1400">
                <a:solidFill>
                  <a:srgbClr val="292929"/>
                </a:solidFill>
                <a:latin typeface="Times New Roman" pitchFamily="18" charset="0"/>
              </a:rPr>
              <a:t>Tracking performance</a:t>
            </a:r>
          </a:p>
          <a:p>
            <a:pPr eaLnBrk="0" hangingPunct="0">
              <a:spcBef>
                <a:spcPct val="25000"/>
              </a:spcBef>
            </a:pPr>
            <a:r>
              <a:rPr lang="en-US" sz="1400">
                <a:solidFill>
                  <a:srgbClr val="292929"/>
                </a:solidFill>
                <a:latin typeface="Times New Roman" pitchFamily="18" charset="0"/>
              </a:rPr>
              <a:t>Verifying performance</a:t>
            </a:r>
          </a:p>
        </p:txBody>
      </p:sp>
      <p:sp>
        <p:nvSpPr>
          <p:cNvPr id="32776" name="Line 24"/>
          <p:cNvSpPr>
            <a:spLocks noChangeShapeType="1"/>
          </p:cNvSpPr>
          <p:nvPr/>
        </p:nvSpPr>
        <p:spPr bwMode="auto">
          <a:xfrm>
            <a:off x="5257800" y="44450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7" name="Text Box 25"/>
          <p:cNvSpPr txBox="1">
            <a:spLocks noChangeArrowheads="1"/>
          </p:cNvSpPr>
          <p:nvPr/>
        </p:nvSpPr>
        <p:spPr bwMode="auto">
          <a:xfrm>
            <a:off x="3581400" y="4495800"/>
            <a:ext cx="18288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5000"/>
              </a:spcBef>
            </a:pPr>
            <a:r>
              <a:rPr lang="en-US" sz="1400">
                <a:solidFill>
                  <a:srgbClr val="292929"/>
                </a:solidFill>
                <a:latin typeface="Times New Roman" pitchFamily="18" charset="0"/>
              </a:rPr>
              <a:t>Defining a standard process</a:t>
            </a:r>
          </a:p>
          <a:p>
            <a:pPr eaLnBrk="0" hangingPunct="0">
              <a:spcBef>
                <a:spcPct val="25000"/>
              </a:spcBef>
            </a:pPr>
            <a:r>
              <a:rPr lang="en-US" sz="1400">
                <a:solidFill>
                  <a:srgbClr val="292929"/>
                </a:solidFill>
                <a:latin typeface="Times New Roman" pitchFamily="18" charset="0"/>
              </a:rPr>
              <a:t>Tailoring standard process</a:t>
            </a:r>
          </a:p>
          <a:p>
            <a:pPr eaLnBrk="0" hangingPunct="0">
              <a:spcBef>
                <a:spcPct val="25000"/>
              </a:spcBef>
            </a:pPr>
            <a:r>
              <a:rPr lang="en-US" sz="1400">
                <a:solidFill>
                  <a:srgbClr val="292929"/>
                </a:solidFill>
                <a:latin typeface="Times New Roman" pitchFamily="18" charset="0"/>
              </a:rPr>
              <a:t>Using data</a:t>
            </a:r>
          </a:p>
          <a:p>
            <a:pPr eaLnBrk="0" hangingPunct="0">
              <a:spcBef>
                <a:spcPct val="25000"/>
              </a:spcBef>
            </a:pPr>
            <a:r>
              <a:rPr lang="en-US" sz="1400">
                <a:solidFill>
                  <a:srgbClr val="292929"/>
                </a:solidFill>
                <a:latin typeface="Times New Roman" pitchFamily="18" charset="0"/>
              </a:rPr>
              <a:t>Perform a defined process</a:t>
            </a:r>
          </a:p>
        </p:txBody>
      </p:sp>
      <p:sp>
        <p:nvSpPr>
          <p:cNvPr id="32778" name="Line 28"/>
          <p:cNvSpPr>
            <a:spLocks noChangeShapeType="1"/>
          </p:cNvSpPr>
          <p:nvPr/>
        </p:nvSpPr>
        <p:spPr bwMode="auto">
          <a:xfrm flipH="1">
            <a:off x="1066800" y="3124200"/>
            <a:ext cx="6858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79" name="Line 29"/>
          <p:cNvSpPr>
            <a:spLocks noChangeShapeType="1"/>
          </p:cNvSpPr>
          <p:nvPr/>
        </p:nvSpPr>
        <p:spPr bwMode="auto">
          <a:xfrm flipH="1">
            <a:off x="2667000" y="3276600"/>
            <a:ext cx="685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80" name="Line 30"/>
          <p:cNvSpPr>
            <a:spLocks noChangeShapeType="1"/>
          </p:cNvSpPr>
          <p:nvPr/>
        </p:nvSpPr>
        <p:spPr bwMode="auto">
          <a:xfrm flipH="1">
            <a:off x="4343400" y="3124200"/>
            <a:ext cx="609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81" name="Line 31"/>
          <p:cNvSpPr>
            <a:spLocks noChangeShapeType="1"/>
          </p:cNvSpPr>
          <p:nvPr/>
        </p:nvSpPr>
        <p:spPr bwMode="auto">
          <a:xfrm>
            <a:off x="6096000" y="3276600"/>
            <a:ext cx="228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82" name="Line 32"/>
          <p:cNvSpPr>
            <a:spLocks noChangeShapeType="1"/>
          </p:cNvSpPr>
          <p:nvPr/>
        </p:nvSpPr>
        <p:spPr bwMode="auto">
          <a:xfrm>
            <a:off x="7086600" y="44958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3" name="Text Box 33"/>
          <p:cNvSpPr txBox="1">
            <a:spLocks noChangeArrowheads="1"/>
          </p:cNvSpPr>
          <p:nvPr/>
        </p:nvSpPr>
        <p:spPr bwMode="auto">
          <a:xfrm>
            <a:off x="5410200" y="4498975"/>
            <a:ext cx="182880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5000"/>
              </a:spcBef>
            </a:pPr>
            <a:r>
              <a:rPr lang="en-US" sz="1400">
                <a:solidFill>
                  <a:srgbClr val="292929"/>
                </a:solidFill>
                <a:latin typeface="Times New Roman" pitchFamily="18" charset="0"/>
              </a:rPr>
              <a:t>Establishing measurable quality goals</a:t>
            </a:r>
          </a:p>
          <a:p>
            <a:pPr eaLnBrk="0" hangingPunct="0">
              <a:spcBef>
                <a:spcPct val="25000"/>
              </a:spcBef>
            </a:pPr>
            <a:r>
              <a:rPr lang="en-US" sz="1400">
                <a:solidFill>
                  <a:srgbClr val="292929"/>
                </a:solidFill>
                <a:latin typeface="Times New Roman" pitchFamily="18" charset="0"/>
              </a:rPr>
              <a:t>Determining process capability to achieve goals</a:t>
            </a:r>
          </a:p>
          <a:p>
            <a:pPr eaLnBrk="0" hangingPunct="0">
              <a:spcBef>
                <a:spcPct val="25000"/>
              </a:spcBef>
            </a:pPr>
            <a:r>
              <a:rPr lang="en-US" sz="1400">
                <a:solidFill>
                  <a:srgbClr val="292929"/>
                </a:solidFill>
                <a:latin typeface="Times New Roman" pitchFamily="18" charset="0"/>
              </a:rPr>
              <a:t>Objectively managing performance</a:t>
            </a:r>
          </a:p>
        </p:txBody>
      </p:sp>
      <p:sp>
        <p:nvSpPr>
          <p:cNvPr id="32784" name="Text Box 35"/>
          <p:cNvSpPr txBox="1">
            <a:spLocks noChangeArrowheads="1"/>
          </p:cNvSpPr>
          <p:nvPr/>
        </p:nvSpPr>
        <p:spPr bwMode="auto">
          <a:xfrm>
            <a:off x="7315200" y="4546600"/>
            <a:ext cx="18288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5000"/>
              </a:spcBef>
            </a:pPr>
            <a:r>
              <a:rPr lang="en-US" sz="1400">
                <a:solidFill>
                  <a:srgbClr val="292929"/>
                </a:solidFill>
                <a:latin typeface="Times New Roman" pitchFamily="18" charset="0"/>
              </a:rPr>
              <a:t>Establishing quantitative process goals</a:t>
            </a:r>
          </a:p>
          <a:p>
            <a:pPr eaLnBrk="0" hangingPunct="0">
              <a:spcBef>
                <a:spcPct val="25000"/>
              </a:spcBef>
            </a:pPr>
            <a:r>
              <a:rPr lang="en-US" sz="1400">
                <a:solidFill>
                  <a:srgbClr val="292929"/>
                </a:solidFill>
                <a:latin typeface="Times New Roman" pitchFamily="18" charset="0"/>
              </a:rPr>
              <a:t>Improving process effectiveness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4625"/>
            <a:ext cx="8686800" cy="668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04800" y="5943600"/>
            <a:ext cx="194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Summary Chart.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SSE-CMM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305800" cy="5105400"/>
          </a:xfrm>
        </p:spPr>
        <p:txBody>
          <a:bodyPr/>
          <a:lstStyle/>
          <a:p>
            <a:pPr eaLnBrk="1" hangingPunct="1"/>
            <a:r>
              <a:rPr lang="en-US" smtClean="0"/>
              <a:t>Can be used in one of the three ways</a:t>
            </a:r>
          </a:p>
          <a:p>
            <a:pPr lvl="1" eaLnBrk="1" hangingPunct="1"/>
            <a:r>
              <a:rPr lang="en-US" smtClean="0"/>
              <a:t>Process improvement</a:t>
            </a:r>
          </a:p>
          <a:p>
            <a:pPr lvl="2" eaLnBrk="1" hangingPunct="1"/>
            <a:r>
              <a:rPr lang="en-US" smtClean="0"/>
              <a:t>Facilitates understanding of the level of security engineering process capability</a:t>
            </a:r>
          </a:p>
          <a:p>
            <a:pPr lvl="1" eaLnBrk="1" hangingPunct="1"/>
            <a:r>
              <a:rPr lang="en-US" smtClean="0"/>
              <a:t>Capability evaluation</a:t>
            </a:r>
          </a:p>
          <a:p>
            <a:pPr lvl="2" eaLnBrk="1" hangingPunct="1"/>
            <a:r>
              <a:rPr lang="en-US" smtClean="0"/>
              <a:t>Allows a consumer organization to understand the security engineering process capability of a provider</a:t>
            </a:r>
          </a:p>
          <a:p>
            <a:pPr lvl="1" eaLnBrk="1" hangingPunct="1"/>
            <a:r>
              <a:rPr lang="en-US" smtClean="0"/>
              <a:t>Assurance</a:t>
            </a:r>
          </a:p>
          <a:p>
            <a:pPr lvl="2" eaLnBrk="1" hangingPunct="1"/>
            <a:r>
              <a:rPr lang="en-US" smtClean="0"/>
              <a:t>Increases the confidence that product/system/service is trustworthy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smtClean="0"/>
              <a:t>Process Improvement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8534400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Capability Evaluation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No need to use any particular appraisal method</a:t>
            </a:r>
          </a:p>
          <a:p>
            <a:pPr eaLnBrk="1" hangingPunct="1"/>
            <a:r>
              <a:rPr lang="en-US" sz="2600" smtClean="0"/>
              <a:t>SSE-CMM Appraisal (SSAM) method has been developed if needed</a:t>
            </a:r>
          </a:p>
          <a:p>
            <a:pPr lvl="4" eaLnBrk="1" hangingPunct="1"/>
            <a:endParaRPr lang="en-US" sz="1600" smtClean="0"/>
          </a:p>
          <a:p>
            <a:pPr eaLnBrk="1" hangingPunct="1"/>
            <a:r>
              <a:rPr lang="en-US" sz="2600" smtClean="0"/>
              <a:t>SSAM purpose</a:t>
            </a:r>
          </a:p>
          <a:p>
            <a:pPr lvl="1" eaLnBrk="1" hangingPunct="1"/>
            <a:r>
              <a:rPr lang="en-US" sz="2200" smtClean="0"/>
              <a:t>Obtain the baseline or benchmark of actual practice related to security engineering within the organization or project</a:t>
            </a:r>
          </a:p>
          <a:p>
            <a:pPr lvl="1" eaLnBrk="1" hangingPunct="1"/>
            <a:r>
              <a:rPr lang="en-US" sz="2200" smtClean="0"/>
              <a:t>Create or support momentum for improvement within multiple levels of the organizational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SSAM Overview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500" smtClean="0"/>
              <a:t>Planning phase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Establish appraisal framework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smtClean="0"/>
              <a:t>Preparation phase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Prepare team for onsite phase through information gathering (questionnaire)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Preliminary data analysis indicate what to look for / ask for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smtClean="0"/>
              <a:t>Onsite phase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Data gathering and validation with the practitioner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interviews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smtClean="0"/>
              <a:t>Post-appraisal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Present final data analysis to the sponsor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Capability Evaluation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52600"/>
            <a:ext cx="88392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Assurance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 mature organization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more likely to create a product or system with appropriate assurance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Process evidence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to support claims for the product trustworthiness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It is conceivable that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An immature organization could produce high assurance product.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CMI/iCMM/SSE-CMM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3058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CMMI / iCMM used by more organizations than the SSE-CMM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Because of the integration of process disciplines and coverage of enterprise issues,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One weakness CMMI and iCMM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have gaps in their coverage of safety and security.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Joint effort sponsored by FAA and the DoD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to identify best safety and security practices for use in combination with the iCMM and the CMMI.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Safety/Security additions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sz="2600" dirty="0" smtClean="0"/>
              <a:t>The proposed Safety and Security additions include the following four goals: </a:t>
            </a:r>
          </a:p>
          <a:p>
            <a:pPr marL="990600" lvl="1" indent="-646113" eaLnBrk="1" hangingPunct="1"/>
            <a:r>
              <a:rPr lang="en-US" sz="2200" dirty="0" smtClean="0"/>
              <a:t>Goal 1 – An infrastructure for safety and security is established and maintained.</a:t>
            </a:r>
          </a:p>
          <a:p>
            <a:pPr marL="990600" lvl="1" indent="-646113" eaLnBrk="1" hangingPunct="1"/>
            <a:r>
              <a:rPr lang="en-US" sz="2200" dirty="0" smtClean="0"/>
              <a:t>Goal 2 – Safety and security risks are identified and managed. </a:t>
            </a:r>
          </a:p>
          <a:p>
            <a:pPr marL="990600" lvl="1" indent="-646113" eaLnBrk="1" hangingPunct="1"/>
            <a:r>
              <a:rPr lang="en-US" sz="2200" dirty="0" smtClean="0"/>
              <a:t>Goal 3 – Safety and security requirements are satisfied. </a:t>
            </a:r>
          </a:p>
          <a:p>
            <a:pPr marL="990600" lvl="1" indent="-646113" eaLnBrk="1" hangingPunct="1"/>
            <a:r>
              <a:rPr lang="en-US" sz="2200" dirty="0" smtClean="0"/>
              <a:t>Goal 4 – Activities and products are managed to achieve safety and security requirements and objectives. </a:t>
            </a: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 Models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305800" cy="4648200"/>
          </a:xfrm>
        </p:spPr>
        <p:txBody>
          <a:bodyPr/>
          <a:lstStyle/>
          <a:p>
            <a:pPr eaLnBrk="1" hangingPunct="1"/>
            <a:r>
              <a:rPr lang="en-US" smtClean="0"/>
              <a:t>Process Models</a:t>
            </a:r>
          </a:p>
          <a:p>
            <a:pPr lvl="1" eaLnBrk="1" hangingPunct="1"/>
            <a:r>
              <a:rPr lang="en-US" smtClean="0"/>
              <a:t>Identify technical and management practices</a:t>
            </a:r>
          </a:p>
          <a:p>
            <a:pPr lvl="2" eaLnBrk="1" hangingPunct="1"/>
            <a:r>
              <a:rPr lang="en-US" smtClean="0"/>
              <a:t>good software engineering practices to manage and build software</a:t>
            </a:r>
          </a:p>
          <a:p>
            <a:pPr lvl="1" eaLnBrk="1" hangingPunct="1"/>
            <a:r>
              <a:rPr lang="en-US" smtClean="0"/>
              <a:t>Establishes</a:t>
            </a:r>
          </a:p>
          <a:p>
            <a:pPr lvl="2" eaLnBrk="1" hangingPunct="1"/>
            <a:r>
              <a:rPr lang="en-US" smtClean="0"/>
              <a:t>common measures of organizational processes throughout the software development lifecycle (SDLC). </a:t>
            </a:r>
          </a:p>
          <a:p>
            <a:pPr lvl="1" eaLnBrk="1" hangingPunct="1"/>
            <a:r>
              <a:rPr lang="en-US" smtClean="0"/>
              <a:t>But … no guarantees product is bug free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smtClean="0"/>
              <a:t>Goal 1 related </a:t>
            </a:r>
            <a:br>
              <a:rPr lang="en-US" sz="3500" smtClean="0"/>
            </a:br>
            <a:r>
              <a:rPr lang="en-US" sz="3500" smtClean="0"/>
              <a:t>practices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14400" lvl="1" indent="-569913" eaLnBrk="1" hangingPunct="1">
              <a:lnSpc>
                <a:spcPct val="80000"/>
              </a:lnSpc>
              <a:buFontTx/>
              <a:buAutoNum type="arabicPeriod"/>
            </a:pPr>
            <a:r>
              <a:rPr lang="en-US" sz="2200" dirty="0" smtClean="0"/>
              <a:t>Ensure safety and </a:t>
            </a:r>
            <a:r>
              <a:rPr lang="en-US" sz="2200" dirty="0" smtClean="0">
                <a:solidFill>
                  <a:srgbClr val="0070C0"/>
                </a:solidFill>
              </a:rPr>
              <a:t>security awareness</a:t>
            </a:r>
            <a:r>
              <a:rPr lang="en-US" sz="2200" dirty="0" smtClean="0"/>
              <a:t>, guidance, and competency.</a:t>
            </a:r>
          </a:p>
          <a:p>
            <a:pPr marL="914400" lvl="1" indent="-569913" eaLnBrk="1" hangingPunct="1">
              <a:lnSpc>
                <a:spcPct val="80000"/>
              </a:lnSpc>
              <a:buFontTx/>
              <a:buAutoNum type="arabicPeriod"/>
            </a:pPr>
            <a:r>
              <a:rPr lang="en-US" sz="2200" dirty="0" smtClean="0"/>
              <a:t>Establish and maintain a </a:t>
            </a:r>
            <a:r>
              <a:rPr lang="en-US" sz="2200" dirty="0" smtClean="0">
                <a:solidFill>
                  <a:srgbClr val="0070C0"/>
                </a:solidFill>
              </a:rPr>
              <a:t>qualified work environment </a:t>
            </a:r>
            <a:r>
              <a:rPr lang="en-US" sz="2200" dirty="0" smtClean="0"/>
              <a:t>that meets safety and security needs.</a:t>
            </a:r>
          </a:p>
          <a:p>
            <a:pPr marL="914400" lvl="1" indent="-569913" eaLnBrk="1" hangingPunct="1">
              <a:lnSpc>
                <a:spcPct val="80000"/>
              </a:lnSpc>
              <a:buFontTx/>
              <a:buAutoNum type="arabicPeriod"/>
            </a:pPr>
            <a:r>
              <a:rPr lang="en-US" sz="2200" dirty="0" smtClean="0"/>
              <a:t>Ensure integrity of information by providing for its </a:t>
            </a:r>
            <a:r>
              <a:rPr lang="en-US" sz="2200" dirty="0" smtClean="0">
                <a:solidFill>
                  <a:srgbClr val="0070C0"/>
                </a:solidFill>
              </a:rPr>
              <a:t>storage and protection</a:t>
            </a:r>
            <a:r>
              <a:rPr lang="en-US" sz="2200" dirty="0" smtClean="0"/>
              <a:t>, and </a:t>
            </a:r>
            <a:r>
              <a:rPr lang="en-US" sz="2200" dirty="0" smtClean="0">
                <a:solidFill>
                  <a:srgbClr val="0070C0"/>
                </a:solidFill>
              </a:rPr>
              <a:t>controlling access </a:t>
            </a:r>
            <a:r>
              <a:rPr lang="en-US" sz="2200" dirty="0" smtClean="0"/>
              <a:t>and distribution of information.</a:t>
            </a:r>
          </a:p>
          <a:p>
            <a:pPr marL="914400" lvl="1" indent="-569913" eaLnBrk="1" hangingPunct="1">
              <a:lnSpc>
                <a:spcPct val="80000"/>
              </a:lnSpc>
              <a:buFontTx/>
              <a:buAutoNum type="arabicPeriod"/>
            </a:pPr>
            <a:r>
              <a:rPr lang="en-US" sz="2200" dirty="0" smtClean="0">
                <a:solidFill>
                  <a:srgbClr val="0070C0"/>
                </a:solidFill>
              </a:rPr>
              <a:t>Monitor, report and analyze </a:t>
            </a:r>
            <a:r>
              <a:rPr lang="en-US" sz="2200" dirty="0" smtClean="0"/>
              <a:t>safety and security </a:t>
            </a:r>
            <a:r>
              <a:rPr lang="en-US" sz="2200" dirty="0" smtClean="0">
                <a:solidFill>
                  <a:srgbClr val="0070C0"/>
                </a:solidFill>
              </a:rPr>
              <a:t>incidents</a:t>
            </a:r>
            <a:r>
              <a:rPr lang="en-US" sz="2200" dirty="0" smtClean="0"/>
              <a:t> and identify potential corrective actions.</a:t>
            </a:r>
          </a:p>
          <a:p>
            <a:pPr marL="914400" lvl="1" indent="-569913" eaLnBrk="1" hangingPunct="1">
              <a:lnSpc>
                <a:spcPct val="80000"/>
              </a:lnSpc>
              <a:buFontTx/>
              <a:buAutoNum type="arabicPeriod"/>
            </a:pPr>
            <a:r>
              <a:rPr lang="en-US" sz="2200" dirty="0" smtClean="0"/>
              <a:t>Plan and provide for </a:t>
            </a:r>
            <a:r>
              <a:rPr lang="en-US" sz="2200" dirty="0" smtClean="0">
                <a:solidFill>
                  <a:srgbClr val="0070C0"/>
                </a:solidFill>
              </a:rPr>
              <a:t>continuity of activities </a:t>
            </a:r>
            <a:r>
              <a:rPr lang="en-US" sz="2200" dirty="0" smtClean="0"/>
              <a:t>with contingencies for threats and hazards to operations and the infrastructure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5402759"/>
            <a:ext cx="762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0" lvl="1" indent="-646113" eaLnBrk="1" hangingPunct="1"/>
            <a:r>
              <a:rPr lang="en-US" sz="2200" dirty="0" smtClean="0">
                <a:solidFill>
                  <a:srgbClr val="0070C0"/>
                </a:solidFill>
              </a:rPr>
              <a:t>Goal 1 – An infrastructure for safety and security is established and maintained.</a:t>
            </a:r>
            <a:endParaRPr lang="en-US" sz="22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smtClean="0"/>
              <a:t>Goal 2 related </a:t>
            </a:r>
            <a:br>
              <a:rPr lang="en-US" sz="3500" smtClean="0"/>
            </a:br>
            <a:r>
              <a:rPr lang="en-US" sz="3500" smtClean="0"/>
              <a:t>practices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600" dirty="0" smtClean="0">
                <a:solidFill>
                  <a:srgbClr val="0070C0"/>
                </a:solidFill>
              </a:rPr>
              <a:t>Identify risks </a:t>
            </a:r>
            <a:r>
              <a:rPr lang="en-US" sz="2600" dirty="0" smtClean="0"/>
              <a:t>and sources of risks attributable to vulnerabilities, security threats, and safety hazards.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600" dirty="0" smtClean="0"/>
              <a:t>For each risk associated with safety or security, determine the causal </a:t>
            </a:r>
            <a:r>
              <a:rPr lang="en-US" sz="2600" dirty="0" smtClean="0">
                <a:solidFill>
                  <a:srgbClr val="0070C0"/>
                </a:solidFill>
              </a:rPr>
              <a:t>factors</a:t>
            </a:r>
            <a:r>
              <a:rPr lang="en-US" sz="2600" dirty="0" smtClean="0"/>
              <a:t>, estimate the consequence and </a:t>
            </a:r>
            <a:r>
              <a:rPr lang="en-US" sz="2600" dirty="0" smtClean="0">
                <a:solidFill>
                  <a:srgbClr val="0070C0"/>
                </a:solidFill>
              </a:rPr>
              <a:t>likelihood</a:t>
            </a:r>
            <a:r>
              <a:rPr lang="en-US" sz="2600" dirty="0" smtClean="0"/>
              <a:t> of an occurrence, and determine relative priority.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600" dirty="0" smtClean="0"/>
              <a:t>For each risk associated with safety or security, determine, implement and monitor the </a:t>
            </a:r>
            <a:r>
              <a:rPr lang="en-US" sz="2600" dirty="0" smtClean="0">
                <a:solidFill>
                  <a:srgbClr val="0070C0"/>
                </a:solidFill>
              </a:rPr>
              <a:t>risk mitigation</a:t>
            </a:r>
            <a:r>
              <a:rPr lang="en-US" sz="2600" dirty="0" smtClean="0"/>
              <a:t> plan to achieve an acceptable level of risk.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5588913"/>
            <a:ext cx="8382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0" lvl="1" indent="-646113" eaLnBrk="1" hangingPunct="1"/>
            <a:r>
              <a:rPr lang="en-US" sz="2200" dirty="0" smtClean="0">
                <a:solidFill>
                  <a:srgbClr val="0070C0"/>
                </a:solidFill>
              </a:rPr>
              <a:t>Goal 2 – Safety and security risks are identified </a:t>
            </a:r>
            <a:r>
              <a:rPr lang="en-US" sz="2200" dirty="0" smtClean="0">
                <a:solidFill>
                  <a:srgbClr val="0070C0"/>
                </a:solidFill>
              </a:rPr>
              <a:t>and managed</a:t>
            </a:r>
            <a:r>
              <a:rPr lang="en-US" sz="2200" dirty="0" smtClean="0">
                <a:solidFill>
                  <a:srgbClr val="0070C0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smtClean="0"/>
              <a:t>Goal 3 related </a:t>
            </a:r>
            <a:br>
              <a:rPr lang="en-US" sz="3500" smtClean="0"/>
            </a:br>
            <a:r>
              <a:rPr lang="en-US" sz="3500" smtClean="0"/>
              <a:t>practices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100" dirty="0" smtClean="0"/>
              <a:t>Identify and document applicable </a:t>
            </a:r>
            <a:r>
              <a:rPr lang="en-US" sz="2100" dirty="0" smtClean="0">
                <a:solidFill>
                  <a:srgbClr val="0070C0"/>
                </a:solidFill>
              </a:rPr>
              <a:t>regulatory</a:t>
            </a:r>
            <a:r>
              <a:rPr lang="en-US" sz="2100" dirty="0" smtClean="0"/>
              <a:t> requirements, laws, standards, policies, and acceptable levels of safety and security.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100" dirty="0" smtClean="0"/>
              <a:t>Establish and maintain </a:t>
            </a:r>
            <a:r>
              <a:rPr lang="en-US" sz="2100" dirty="0" smtClean="0">
                <a:solidFill>
                  <a:srgbClr val="0070C0"/>
                </a:solidFill>
              </a:rPr>
              <a:t>safety and security requirements</a:t>
            </a:r>
            <a:r>
              <a:rPr lang="en-US" sz="2100" dirty="0" smtClean="0"/>
              <a:t>, including integrity levels, and design the product or service to meet them.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100" dirty="0" smtClean="0"/>
              <a:t>Objectively </a:t>
            </a:r>
            <a:r>
              <a:rPr lang="en-US" sz="2100" dirty="0" smtClean="0">
                <a:solidFill>
                  <a:srgbClr val="0070C0"/>
                </a:solidFill>
              </a:rPr>
              <a:t>verify</a:t>
            </a:r>
            <a:r>
              <a:rPr lang="en-US" sz="2100" dirty="0" smtClean="0"/>
              <a:t> and validate work products and delivered products and services to assure safety and security requirements have been achieved and fulfill intended use.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100" dirty="0" smtClean="0"/>
              <a:t>Establish and maintain safety and security </a:t>
            </a:r>
            <a:r>
              <a:rPr lang="en-US" sz="2100" dirty="0" smtClean="0">
                <a:solidFill>
                  <a:srgbClr val="0070C0"/>
                </a:solidFill>
              </a:rPr>
              <a:t>assurance</a:t>
            </a:r>
            <a:r>
              <a:rPr lang="en-US" sz="2100" dirty="0" smtClean="0"/>
              <a:t> arguments and supporting evidence throughout the lifecycle.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5410200"/>
            <a:ext cx="7772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0" lvl="1" indent="-646113" eaLnBrk="1" hangingPunct="1"/>
            <a:r>
              <a:rPr lang="en-US" sz="2200" dirty="0" smtClean="0">
                <a:solidFill>
                  <a:srgbClr val="0070C0"/>
                </a:solidFill>
              </a:rPr>
              <a:t>Goal 3 – Safety and security requirements are satisfied. </a:t>
            </a:r>
            <a:endParaRPr lang="en-US" sz="22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smtClean="0"/>
              <a:t>Goal 4 related </a:t>
            </a:r>
            <a:br>
              <a:rPr lang="en-US" sz="3500" smtClean="0"/>
            </a:br>
            <a:r>
              <a:rPr lang="en-US" sz="3500" smtClean="0"/>
              <a:t>practices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600" dirty="0" smtClean="0"/>
              <a:t>Establish and maintain </a:t>
            </a:r>
            <a:r>
              <a:rPr lang="en-US" sz="2600" dirty="0" smtClean="0">
                <a:solidFill>
                  <a:srgbClr val="0070C0"/>
                </a:solidFill>
              </a:rPr>
              <a:t>independent reporting </a:t>
            </a:r>
            <a:r>
              <a:rPr lang="en-US" sz="2600" dirty="0" smtClean="0"/>
              <a:t>of safety and security status and issues.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600" dirty="0" smtClean="0"/>
              <a:t>Establish and maintain a </a:t>
            </a:r>
            <a:r>
              <a:rPr lang="en-US" sz="2600" dirty="0" smtClean="0">
                <a:solidFill>
                  <a:srgbClr val="0070C0"/>
                </a:solidFill>
              </a:rPr>
              <a:t>plan to achieve </a:t>
            </a:r>
            <a:r>
              <a:rPr lang="en-US" sz="2600" dirty="0" smtClean="0"/>
              <a:t>safety and security requirements and objectives.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600" dirty="0" smtClean="0">
                <a:solidFill>
                  <a:srgbClr val="0070C0"/>
                </a:solidFill>
              </a:rPr>
              <a:t>Select and manage products </a:t>
            </a:r>
            <a:r>
              <a:rPr lang="en-US" sz="2600" dirty="0" smtClean="0"/>
              <a:t>and suppliers using safety and security criteria.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600" dirty="0" smtClean="0">
                <a:solidFill>
                  <a:srgbClr val="0070C0"/>
                </a:solidFill>
              </a:rPr>
              <a:t>Measure, monitor and review </a:t>
            </a:r>
            <a:r>
              <a:rPr lang="en-US" sz="2600" dirty="0" smtClean="0"/>
              <a:t>safety and security activities against plans, control products, take corrective action, and improve processes.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5402759"/>
            <a:ext cx="815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0" lvl="1" indent="-646113" eaLnBrk="1" hangingPunct="1"/>
            <a:r>
              <a:rPr lang="en-US" sz="2200" dirty="0" smtClean="0">
                <a:solidFill>
                  <a:srgbClr val="0070C0"/>
                </a:solidFill>
              </a:rPr>
              <a:t>Goal 4 – Activities and products are managed to achieve safety and security requirements and objectives. </a:t>
            </a:r>
            <a:endParaRPr lang="en-US" sz="22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smtClean="0"/>
              <a:t>Team Software Process for Secure SW/Dev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TSP</a:t>
            </a:r>
          </a:p>
          <a:p>
            <a:pPr lvl="1" eaLnBrk="1" hangingPunct="1"/>
            <a:r>
              <a:rPr lang="en-US" smtClean="0"/>
              <a:t>provides a framework, a set of processes, and disciplined methods for applying software engineering principles at the team and individual level </a:t>
            </a:r>
          </a:p>
          <a:p>
            <a:pPr eaLnBrk="1" hangingPunct="1"/>
            <a:r>
              <a:rPr lang="en-US" smtClean="0"/>
              <a:t>TSP for Secure Software Development (TSP-Secure) </a:t>
            </a:r>
          </a:p>
          <a:p>
            <a:pPr lvl="1" eaLnBrk="1" hangingPunct="1"/>
            <a:r>
              <a:rPr lang="en-US" smtClean="0"/>
              <a:t>focus more directly on the security of software applications.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smtClean="0"/>
              <a:t>Team Software Process for Secure SW/Dev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/>
            <a:r>
              <a:rPr lang="en-US" dirty="0" smtClean="0"/>
              <a:t>TSP-Secure addresses secure software development (three ways). </a:t>
            </a:r>
          </a:p>
          <a:p>
            <a:pPr marL="838200" lvl="1" indent="-493713" eaLnBrk="1" hangingPunct="1">
              <a:buFontTx/>
              <a:buAutoNum type="arabicPeriod"/>
            </a:pPr>
            <a:r>
              <a:rPr lang="en-US" dirty="0" smtClean="0"/>
              <a:t>Secure software is not built by accident, </a:t>
            </a:r>
          </a:p>
          <a:p>
            <a:pPr marL="1257300" lvl="2" indent="-563563" eaLnBrk="1" hangingPunct="1">
              <a:buFontTx/>
              <a:buChar char="–"/>
            </a:pPr>
            <a:r>
              <a:rPr lang="en-US" dirty="0" smtClean="0">
                <a:solidFill>
                  <a:srgbClr val="0070C0"/>
                </a:solidFill>
              </a:rPr>
              <a:t>Plan</a:t>
            </a:r>
            <a:r>
              <a:rPr lang="en-US" dirty="0" smtClean="0"/>
              <a:t>: TSP-Secure </a:t>
            </a:r>
            <a:r>
              <a:rPr lang="en-US" dirty="0" smtClean="0"/>
              <a:t>addresses planning for security. </a:t>
            </a:r>
          </a:p>
          <a:p>
            <a:pPr marL="1257300" lvl="2" indent="-563563" eaLnBrk="1" hangingPunct="1">
              <a:buFontTx/>
              <a:buChar char="–"/>
            </a:pPr>
            <a:r>
              <a:rPr lang="en-US" dirty="0" smtClean="0">
                <a:solidFill>
                  <a:srgbClr val="0070C0"/>
                </a:solidFill>
              </a:rPr>
              <a:t>Self-direct</a:t>
            </a:r>
            <a:r>
              <a:rPr lang="en-US" dirty="0" smtClean="0"/>
              <a:t>: Since </a:t>
            </a:r>
            <a:r>
              <a:rPr lang="en-US" dirty="0" smtClean="0"/>
              <a:t>schedule pressures and people issues get in the way of implementing best practices, TSP-Secure helps to build </a:t>
            </a:r>
            <a:r>
              <a:rPr lang="en-US" dirty="0" smtClean="0">
                <a:solidFill>
                  <a:srgbClr val="008080"/>
                </a:solidFill>
              </a:rPr>
              <a:t>self-directed development teams</a:t>
            </a:r>
            <a:r>
              <a:rPr lang="en-US" dirty="0" smtClean="0"/>
              <a:t>, and then put these teams in charge of their own work.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TSP-Secure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90600" lvl="1" indent="-646113" eaLnBrk="1" hangingPunct="1">
              <a:buFontTx/>
              <a:buAutoNum type="arabicPeriod"/>
            </a:pPr>
            <a:r>
              <a:rPr lang="en-US" smtClean="0"/>
              <a:t>Since security and quality are closely related, </a:t>
            </a:r>
          </a:p>
          <a:p>
            <a:pPr marL="1371600" lvl="2" indent="-677863" eaLnBrk="1" hangingPunct="1">
              <a:buFontTx/>
              <a:buChar char="–"/>
            </a:pPr>
            <a:r>
              <a:rPr lang="en-US" smtClean="0"/>
              <a:t>TSP-Secure helps manage quality throughout the product development life cycle. </a:t>
            </a:r>
          </a:p>
          <a:p>
            <a:pPr marL="990600" lvl="1" indent="-646113" eaLnBrk="1" hangingPunct="1">
              <a:buFontTx/>
              <a:buAutoNum type="arabicPeriod"/>
            </a:pPr>
            <a:r>
              <a:rPr lang="en-US" smtClean="0"/>
              <a:t>Since people building secure software must have an awareness of software security issues, </a:t>
            </a:r>
          </a:p>
          <a:p>
            <a:pPr marL="1371600" lvl="2" indent="-677863" eaLnBrk="1" hangingPunct="1">
              <a:buFontTx/>
              <a:buChar char="–"/>
            </a:pPr>
            <a:r>
              <a:rPr lang="en-US" smtClean="0"/>
              <a:t>TSP-Secure includes security awareness training for developers.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TSP-Secure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Teams</a:t>
            </a:r>
          </a:p>
          <a:p>
            <a:pPr lvl="1" eaLnBrk="1" hangingPunct="1"/>
            <a:r>
              <a:rPr lang="en-US" smtClean="0"/>
              <a:t>Develop their own plans</a:t>
            </a:r>
          </a:p>
          <a:p>
            <a:pPr lvl="1" eaLnBrk="1" hangingPunct="1"/>
            <a:r>
              <a:rPr lang="en-US" smtClean="0"/>
              <a:t>Make their own commitments</a:t>
            </a:r>
          </a:p>
          <a:p>
            <a:pPr lvl="1" eaLnBrk="1" hangingPunct="1"/>
            <a:r>
              <a:rPr lang="en-US" smtClean="0"/>
              <a:t>Track and manage their own work</a:t>
            </a:r>
          </a:p>
          <a:p>
            <a:pPr lvl="1" eaLnBrk="1" hangingPunct="1"/>
            <a:r>
              <a:rPr lang="en-US" smtClean="0"/>
              <a:t>Take corrective action when needed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TSP-Secure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Initial planning – “project launch” (3-4 days)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Tasks include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identifying security risks,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eliciting and defining security requirement, secure design, and code reviews,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use of static analysis tools, unit tests, and Fuzz testing.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Next, the team executes its plan, and ensures all security related activities are taking place.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Security status is presented and discussed during every management status briefing.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TSP-Secure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Basis</a:t>
            </a:r>
          </a:p>
          <a:p>
            <a:pPr lvl="1" eaLnBrk="1" hangingPunct="1"/>
            <a:r>
              <a:rPr lang="en-US" smtClean="0"/>
              <a:t>Defective software is seldom secure</a:t>
            </a:r>
          </a:p>
          <a:p>
            <a:pPr lvl="1" eaLnBrk="1" hangingPunct="1"/>
            <a:r>
              <a:rPr lang="en-US" smtClean="0"/>
              <a:t>Defective software is not inevitable</a:t>
            </a:r>
          </a:p>
          <a:p>
            <a:pPr lvl="2" eaLnBrk="1" hangingPunct="1"/>
            <a:r>
              <a:rPr lang="en-US" smtClean="0"/>
              <a:t>Consider cost of reducing defects</a:t>
            </a:r>
          </a:p>
          <a:p>
            <a:pPr lvl="2" eaLnBrk="1" hangingPunct="1"/>
            <a:r>
              <a:rPr lang="en-US" smtClean="0"/>
              <a:t>Manage defects throughout the lifecycle</a:t>
            </a:r>
          </a:p>
          <a:p>
            <a:pPr lvl="1" eaLnBrk="1" hangingPunct="1"/>
            <a:r>
              <a:rPr lang="en-US" smtClean="0"/>
              <a:t>Defects are leading cause of vulnerabilities</a:t>
            </a:r>
          </a:p>
          <a:p>
            <a:pPr lvl="2" eaLnBrk="1" hangingPunct="1"/>
            <a:r>
              <a:rPr lang="en-US" smtClean="0"/>
              <a:t>Use multiple defect removal points in the SD</a:t>
            </a:r>
          </a:p>
          <a:p>
            <a:pPr lvl="3" eaLnBrk="1" hangingPunct="1"/>
            <a:r>
              <a:rPr lang="en-US" smtClean="0"/>
              <a:t>Defect filters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 smtClean="0"/>
              <a:t>Process Models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Typically also have a </a:t>
            </a:r>
            <a:r>
              <a:rPr lang="en-US" sz="2600" i="1" smtClean="0"/>
              <a:t>capability</a:t>
            </a:r>
            <a:r>
              <a:rPr lang="en-US" sz="2600" smtClean="0"/>
              <a:t> or </a:t>
            </a:r>
            <a:r>
              <a:rPr lang="en-US" sz="2600" i="1" smtClean="0"/>
              <a:t>maturity</a:t>
            </a:r>
            <a:r>
              <a:rPr lang="en-US" sz="2600" smtClean="0"/>
              <a:t> dimension used for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assessment and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evaluation purposes.</a:t>
            </a:r>
          </a:p>
          <a:p>
            <a:pPr eaLnBrk="1" hangingPunct="1"/>
            <a:r>
              <a:rPr lang="en-US" sz="2600" smtClean="0"/>
              <a:t>Assessments, evaluations, appraisals includes</a:t>
            </a:r>
          </a:p>
          <a:p>
            <a:pPr lvl="1" eaLnBrk="1" hangingPunct="1"/>
            <a:r>
              <a:rPr lang="en-US" sz="2200" smtClean="0"/>
              <a:t>comparison of a process being practiced to a reference process model or standard </a:t>
            </a:r>
          </a:p>
          <a:p>
            <a:pPr lvl="1" eaLnBrk="1" hangingPunct="1"/>
            <a:r>
              <a:rPr lang="en-US" sz="2200" smtClean="0"/>
              <a:t>understanding process capability in order to improve processes </a:t>
            </a:r>
          </a:p>
          <a:p>
            <a:pPr lvl="1" eaLnBrk="1" hangingPunct="1"/>
            <a:r>
              <a:rPr lang="en-US" sz="2200" smtClean="0"/>
              <a:t>determining if the processes being practiced are </a:t>
            </a:r>
          </a:p>
          <a:p>
            <a:pPr lvl="2" eaLnBrk="1" hangingPunct="1"/>
            <a:r>
              <a:rPr lang="en-US" smtClean="0"/>
              <a:t>adequately specified, designed, and implemented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TSP-Secure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305800" cy="4800600"/>
          </a:xfrm>
        </p:spPr>
        <p:txBody>
          <a:bodyPr/>
          <a:lstStyle/>
          <a:p>
            <a:pPr eaLnBrk="1" hangingPunct="1"/>
            <a:r>
              <a:rPr lang="en-US" sz="2600" dirty="0" smtClean="0"/>
              <a:t>Key questions in managing defects</a:t>
            </a:r>
          </a:p>
          <a:p>
            <a:pPr lvl="1" eaLnBrk="1" hangingPunct="1"/>
            <a:r>
              <a:rPr lang="en-US" sz="2000" dirty="0" smtClean="0"/>
              <a:t>What type of defects lead to security vulnerabilities?</a:t>
            </a:r>
          </a:p>
          <a:p>
            <a:pPr lvl="1" eaLnBrk="1" hangingPunct="1"/>
            <a:r>
              <a:rPr lang="en-US" sz="2000" dirty="0" smtClean="0"/>
              <a:t>Where in the software development life cycle should defects be measured?</a:t>
            </a:r>
          </a:p>
          <a:p>
            <a:pPr lvl="1" eaLnBrk="1" hangingPunct="1"/>
            <a:r>
              <a:rPr lang="en-US" sz="2000" dirty="0" smtClean="0"/>
              <a:t>What work products should be examined for defects?</a:t>
            </a:r>
          </a:p>
          <a:p>
            <a:pPr lvl="1" eaLnBrk="1" hangingPunct="1"/>
            <a:r>
              <a:rPr lang="en-US" sz="2000" dirty="0" smtClean="0"/>
              <a:t>What tools and methods should be used to measure the defects?</a:t>
            </a:r>
          </a:p>
          <a:p>
            <a:pPr lvl="1" eaLnBrk="1" hangingPunct="1"/>
            <a:r>
              <a:rPr lang="en-US" sz="2000" dirty="0" smtClean="0"/>
              <a:t>How many defects can be removed at each step?</a:t>
            </a:r>
          </a:p>
          <a:p>
            <a:pPr lvl="1" eaLnBrk="1" hangingPunct="1"/>
            <a:r>
              <a:rPr lang="en-US" sz="2000" dirty="0" smtClean="0"/>
              <a:t>How many estimated defects remain after each removal step?</a:t>
            </a:r>
          </a:p>
          <a:p>
            <a:pPr eaLnBrk="1" hangingPunct="1"/>
            <a:r>
              <a:rPr lang="en-US" sz="2600" dirty="0" smtClean="0"/>
              <a:t>TSP-Secure includes training for developers, managers, and other team members.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smtClean="0"/>
              <a:t>Correctness by Construction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CbC Methodology from Praxis Critical Systems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Process for developing high integrity software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Has been successfully used to develop safety-critical systems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Removes defects at the earliest stages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uses formal methods to specify behavioral, security and safety properties of the software.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smtClean="0"/>
              <a:t>Correctness by Construction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 seven key principles of Correctness-by-Construction are: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Expect requirements to change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Know why you're testing (debug + verification)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Eliminate errors before testing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Write software that is easy to verify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Develop incrementally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Some aspects of software development are just plain hard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Software is not useful by itself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smtClean="0"/>
              <a:t>Correctness by Construction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Correctness-by-Construction is </a:t>
            </a:r>
          </a:p>
          <a:p>
            <a:pPr lvl="1" eaLnBrk="1" hangingPunct="1"/>
            <a:r>
              <a:rPr lang="en-US" smtClean="0"/>
              <a:t>one of the few secure SDLC processes that incorporate formal methods into many development activities. </a:t>
            </a:r>
          </a:p>
          <a:p>
            <a:pPr lvl="1" eaLnBrk="1" hangingPunct="1"/>
            <a:r>
              <a:rPr lang="en-US" smtClean="0"/>
              <a:t>Requirements are specified using Z, and verified. </a:t>
            </a:r>
          </a:p>
          <a:p>
            <a:pPr lvl="1" eaLnBrk="1" hangingPunct="1"/>
            <a:r>
              <a:rPr lang="en-US" smtClean="0"/>
              <a:t>Code (in Spark) is checked by verification software.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smtClean="0"/>
              <a:t>Correctness by Construction</a:t>
            </a:r>
            <a:br>
              <a:rPr lang="en-US" sz="3500" smtClean="0"/>
            </a:br>
            <a:r>
              <a:rPr lang="en-US" sz="3500" smtClean="0"/>
              <a:t>Defect detection/Correction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7086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Effort and Defect Rate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057400"/>
            <a:ext cx="443230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6764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Agile Methods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Agile manifesto</a:t>
            </a:r>
          </a:p>
          <a:p>
            <a:pPr lvl="1" eaLnBrk="1" hangingPunct="1"/>
            <a:r>
              <a:rPr lang="en-US" sz="2200" smtClean="0"/>
              <a:t>“We are </a:t>
            </a:r>
            <a:r>
              <a:rPr lang="en-US" sz="2200" smtClean="0">
                <a:solidFill>
                  <a:srgbClr val="008080"/>
                </a:solidFill>
              </a:rPr>
              <a:t>uncovering better</a:t>
            </a:r>
            <a:r>
              <a:rPr lang="en-US" sz="2200" smtClean="0"/>
              <a:t> ways of developing software by </a:t>
            </a:r>
            <a:r>
              <a:rPr lang="en-US" sz="2200" smtClean="0">
                <a:solidFill>
                  <a:srgbClr val="008080"/>
                </a:solidFill>
              </a:rPr>
              <a:t>doing</a:t>
            </a:r>
            <a:r>
              <a:rPr lang="en-US" sz="2200" smtClean="0"/>
              <a:t> </a:t>
            </a:r>
            <a:r>
              <a:rPr lang="en-US" sz="2200" smtClean="0">
                <a:solidFill>
                  <a:srgbClr val="008080"/>
                </a:solidFill>
              </a:rPr>
              <a:t>it</a:t>
            </a:r>
            <a:r>
              <a:rPr lang="en-US" sz="2200" smtClean="0"/>
              <a:t> and </a:t>
            </a:r>
            <a:r>
              <a:rPr lang="en-US" sz="2200" smtClean="0">
                <a:solidFill>
                  <a:srgbClr val="008080"/>
                </a:solidFill>
              </a:rPr>
              <a:t>helping others</a:t>
            </a:r>
            <a:r>
              <a:rPr lang="en-US" sz="2200" smtClean="0"/>
              <a:t> do it. Through this work we have come to value:</a:t>
            </a:r>
          </a:p>
          <a:p>
            <a:pPr lvl="2" eaLnBrk="1" hangingPunct="1"/>
            <a:r>
              <a:rPr lang="en-US" i="1" smtClean="0">
                <a:solidFill>
                  <a:srgbClr val="008080"/>
                </a:solidFill>
              </a:rPr>
              <a:t>Individuals and interactions</a:t>
            </a:r>
            <a:r>
              <a:rPr lang="en-US" smtClean="0"/>
              <a:t> over </a:t>
            </a:r>
            <a:r>
              <a:rPr lang="en-US" smtClean="0">
                <a:solidFill>
                  <a:srgbClr val="008080"/>
                </a:solidFill>
              </a:rPr>
              <a:t>processes and tools</a:t>
            </a:r>
            <a:r>
              <a:rPr lang="en-US" smtClean="0"/>
              <a:t> </a:t>
            </a:r>
          </a:p>
          <a:p>
            <a:pPr lvl="2" eaLnBrk="1" hangingPunct="1"/>
            <a:r>
              <a:rPr lang="en-US" i="1" smtClean="0">
                <a:solidFill>
                  <a:srgbClr val="008080"/>
                </a:solidFill>
              </a:rPr>
              <a:t>Working software</a:t>
            </a:r>
            <a:r>
              <a:rPr lang="en-US" smtClean="0"/>
              <a:t> over </a:t>
            </a:r>
            <a:r>
              <a:rPr lang="en-US" smtClean="0">
                <a:solidFill>
                  <a:srgbClr val="008080"/>
                </a:solidFill>
              </a:rPr>
              <a:t>comprehensive documentation</a:t>
            </a:r>
            <a:r>
              <a:rPr lang="en-US" smtClean="0"/>
              <a:t> </a:t>
            </a:r>
          </a:p>
          <a:p>
            <a:pPr lvl="2" eaLnBrk="1" hangingPunct="1"/>
            <a:r>
              <a:rPr lang="en-US" i="1" smtClean="0">
                <a:solidFill>
                  <a:srgbClr val="008080"/>
                </a:solidFill>
              </a:rPr>
              <a:t>Customer collaboration</a:t>
            </a:r>
            <a:r>
              <a:rPr lang="en-US" smtClean="0"/>
              <a:t> over </a:t>
            </a:r>
            <a:r>
              <a:rPr lang="en-US" smtClean="0">
                <a:solidFill>
                  <a:srgbClr val="008080"/>
                </a:solidFill>
              </a:rPr>
              <a:t>contract negotiation</a:t>
            </a:r>
            <a:r>
              <a:rPr lang="en-US" smtClean="0"/>
              <a:t> </a:t>
            </a:r>
          </a:p>
          <a:p>
            <a:pPr lvl="2" eaLnBrk="1" hangingPunct="1"/>
            <a:r>
              <a:rPr lang="en-US" i="1" smtClean="0">
                <a:solidFill>
                  <a:srgbClr val="008080"/>
                </a:solidFill>
              </a:rPr>
              <a:t>Responding to change</a:t>
            </a:r>
            <a:r>
              <a:rPr lang="en-US" smtClean="0"/>
              <a:t> over </a:t>
            </a:r>
            <a:r>
              <a:rPr lang="en-US" smtClean="0">
                <a:solidFill>
                  <a:srgbClr val="008080"/>
                </a:solidFill>
              </a:rPr>
              <a:t>following a plan</a:t>
            </a:r>
          </a:p>
          <a:p>
            <a:pPr lvl="1" eaLnBrk="1" hangingPunct="1"/>
            <a:endParaRPr lang="en-US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Agile manifesto principles </a:t>
            </a:r>
            <a:br>
              <a:rPr lang="en-US" smtClean="0"/>
            </a:br>
            <a:endParaRPr lang="en-US" smtClean="0"/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4800" y="1219200"/>
            <a:ext cx="8839200" cy="5029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336699"/>
                </a:solidFill>
                <a:latin typeface="Arial"/>
              </a:rPr>
              <a:t>Our </a:t>
            </a:r>
            <a:r>
              <a:rPr lang="en-US" kern="0" dirty="0">
                <a:solidFill>
                  <a:srgbClr val="292929"/>
                </a:solidFill>
                <a:latin typeface="Arial"/>
              </a:rPr>
              <a:t>highest priority</a:t>
            </a:r>
            <a:r>
              <a:rPr lang="en-US" kern="0" dirty="0">
                <a:solidFill>
                  <a:srgbClr val="336699"/>
                </a:solidFill>
                <a:latin typeface="Arial"/>
              </a:rPr>
              <a:t> is to satisfy the customer through early and continuous delivery of valuable software.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336699"/>
                </a:solidFill>
                <a:latin typeface="Arial"/>
              </a:rPr>
              <a:t>Welcome </a:t>
            </a:r>
            <a:r>
              <a:rPr lang="en-US" kern="0" dirty="0">
                <a:solidFill>
                  <a:srgbClr val="292929"/>
                </a:solidFill>
                <a:latin typeface="Arial"/>
              </a:rPr>
              <a:t>changing requirements</a:t>
            </a:r>
            <a:r>
              <a:rPr lang="en-US" kern="0" dirty="0">
                <a:solidFill>
                  <a:srgbClr val="336699"/>
                </a:solidFill>
                <a:latin typeface="Arial"/>
              </a:rPr>
              <a:t>, even late in development. Agile processes harness change for the customer's competitive advantage.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292929"/>
                </a:solidFill>
                <a:latin typeface="Arial"/>
              </a:rPr>
              <a:t>Deliver working software</a:t>
            </a:r>
            <a:r>
              <a:rPr lang="en-US" kern="0" dirty="0">
                <a:solidFill>
                  <a:srgbClr val="336699"/>
                </a:solidFill>
                <a:latin typeface="Arial"/>
              </a:rPr>
              <a:t> frequently, from a couple of weeks to a couple of months, with a preference to the shorter timescale.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336699"/>
                </a:solidFill>
                <a:latin typeface="Arial"/>
              </a:rPr>
              <a:t>Business people and developers </a:t>
            </a:r>
            <a:r>
              <a:rPr lang="en-US" kern="0" dirty="0">
                <a:solidFill>
                  <a:srgbClr val="292929"/>
                </a:solidFill>
                <a:latin typeface="Arial"/>
              </a:rPr>
              <a:t>work together</a:t>
            </a:r>
            <a:r>
              <a:rPr lang="en-US" kern="0" dirty="0">
                <a:solidFill>
                  <a:srgbClr val="336699"/>
                </a:solidFill>
                <a:latin typeface="Arial"/>
              </a:rPr>
              <a:t> daily throughout the project.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336699"/>
                </a:solidFill>
                <a:latin typeface="Arial"/>
              </a:rPr>
              <a:t>Build projects around </a:t>
            </a:r>
            <a:r>
              <a:rPr lang="en-US" kern="0" dirty="0">
                <a:solidFill>
                  <a:srgbClr val="292929"/>
                </a:solidFill>
                <a:latin typeface="Arial"/>
              </a:rPr>
              <a:t>motivated individuals</a:t>
            </a:r>
            <a:r>
              <a:rPr lang="en-US" kern="0" dirty="0">
                <a:solidFill>
                  <a:srgbClr val="336699"/>
                </a:solidFill>
                <a:latin typeface="Arial"/>
              </a:rPr>
              <a:t>. Give them the environment and support they need, and trust them to get the job done.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336699"/>
                </a:solidFill>
                <a:latin typeface="Arial"/>
              </a:rPr>
              <a:t>The most efficient and effective method of conveying information to and within a development team is </a:t>
            </a:r>
            <a:r>
              <a:rPr lang="en-US" kern="0" dirty="0">
                <a:solidFill>
                  <a:srgbClr val="292929"/>
                </a:solidFill>
                <a:latin typeface="Arial"/>
              </a:rPr>
              <a:t>face-to-face conversation</a:t>
            </a:r>
            <a:r>
              <a:rPr lang="en-US" kern="0" dirty="0">
                <a:solidFill>
                  <a:srgbClr val="336699"/>
                </a:solidFill>
                <a:latin typeface="Arial"/>
              </a:rPr>
              <a:t>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292929"/>
                </a:solidFill>
                <a:latin typeface="Arial"/>
              </a:rPr>
              <a:t>Working software</a:t>
            </a:r>
            <a:r>
              <a:rPr lang="en-US" kern="0" dirty="0">
                <a:solidFill>
                  <a:srgbClr val="336699"/>
                </a:solidFill>
                <a:latin typeface="Arial"/>
              </a:rPr>
              <a:t> is the primary measure of progress.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336699"/>
                </a:solidFill>
                <a:latin typeface="Arial"/>
              </a:rPr>
              <a:t>Agile processes promote </a:t>
            </a:r>
            <a:r>
              <a:rPr lang="en-US" kern="0" dirty="0">
                <a:solidFill>
                  <a:srgbClr val="292929"/>
                </a:solidFill>
                <a:latin typeface="Arial"/>
              </a:rPr>
              <a:t>sustainable development</a:t>
            </a:r>
            <a:r>
              <a:rPr lang="en-US" kern="0" dirty="0">
                <a:solidFill>
                  <a:srgbClr val="336699"/>
                </a:solidFill>
                <a:latin typeface="Arial"/>
              </a:rPr>
              <a:t>. The sponsors, developers and users should be able to maintain a </a:t>
            </a:r>
            <a:r>
              <a:rPr lang="en-US" kern="0" dirty="0">
                <a:solidFill>
                  <a:srgbClr val="292929"/>
                </a:solidFill>
                <a:latin typeface="Arial"/>
              </a:rPr>
              <a:t>constant pace</a:t>
            </a:r>
            <a:r>
              <a:rPr lang="en-US" kern="0" dirty="0">
                <a:solidFill>
                  <a:srgbClr val="336699"/>
                </a:solidFill>
                <a:latin typeface="Arial"/>
              </a:rPr>
              <a:t> indefinitely.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292929"/>
                </a:solidFill>
                <a:latin typeface="Arial"/>
              </a:rPr>
              <a:t>Continuous attention</a:t>
            </a:r>
            <a:r>
              <a:rPr lang="en-US" kern="0" dirty="0">
                <a:solidFill>
                  <a:srgbClr val="336699"/>
                </a:solidFill>
                <a:latin typeface="Arial"/>
              </a:rPr>
              <a:t> to technical excellence and good design enhances agility.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292929"/>
                </a:solidFill>
                <a:latin typeface="Arial"/>
              </a:rPr>
              <a:t>Simplicity</a:t>
            </a:r>
            <a:r>
              <a:rPr lang="en-US" kern="0" dirty="0">
                <a:solidFill>
                  <a:srgbClr val="336699"/>
                </a:solidFill>
                <a:latin typeface="Arial"/>
              </a:rPr>
              <a:t>—the art of maximizing the amount of work not done—is essential.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336699"/>
                </a:solidFill>
                <a:latin typeface="Arial"/>
              </a:rPr>
              <a:t>The best architectures, requirements and designs emerge from </a:t>
            </a:r>
            <a:r>
              <a:rPr lang="en-US" kern="0" dirty="0">
                <a:solidFill>
                  <a:srgbClr val="292929"/>
                </a:solidFill>
                <a:latin typeface="Arial"/>
              </a:rPr>
              <a:t>self-organizing teams</a:t>
            </a:r>
            <a:r>
              <a:rPr lang="en-US" kern="0" dirty="0">
                <a:solidFill>
                  <a:srgbClr val="336699"/>
                </a:solidFill>
                <a:latin typeface="Arial"/>
              </a:rPr>
              <a:t>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336699"/>
                </a:solidFill>
                <a:latin typeface="Arial"/>
              </a:rPr>
              <a:t>At regular intervals, the team reflects on how to become more effective, then </a:t>
            </a:r>
            <a:r>
              <a:rPr lang="en-US" kern="0" dirty="0">
                <a:solidFill>
                  <a:srgbClr val="292929"/>
                </a:solidFill>
                <a:latin typeface="Arial"/>
              </a:rPr>
              <a:t>tunes and adjusts</a:t>
            </a:r>
            <a:r>
              <a:rPr lang="en-US" kern="0" dirty="0">
                <a:solidFill>
                  <a:srgbClr val="336699"/>
                </a:solidFill>
                <a:latin typeface="Arial"/>
              </a:rPr>
              <a:t> its behavior accordingly.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smtClean="0"/>
              <a:t>Software Development Life Cycle (SDLC)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A survey of existing processes, process models, and standards seems to identify the following four SDLC focus areas for secure software development</a:t>
            </a:r>
          </a:p>
          <a:p>
            <a:pPr lvl="1" eaLnBrk="1" hangingPunct="1"/>
            <a:r>
              <a:rPr lang="en-US" sz="2200" smtClean="0"/>
              <a:t>Security Engineering Activities </a:t>
            </a:r>
          </a:p>
          <a:p>
            <a:pPr lvl="1" eaLnBrk="1" hangingPunct="1"/>
            <a:r>
              <a:rPr lang="en-US" sz="2200" smtClean="0"/>
              <a:t>Security Assurance </a:t>
            </a:r>
          </a:p>
          <a:p>
            <a:pPr lvl="1" eaLnBrk="1" hangingPunct="1"/>
            <a:r>
              <a:rPr lang="en-US" sz="2200" smtClean="0"/>
              <a:t>Security Organizational and Project Management Activities </a:t>
            </a:r>
          </a:p>
          <a:p>
            <a:pPr lvl="1" eaLnBrk="1" hangingPunct="1"/>
            <a:r>
              <a:rPr lang="en-US" sz="2200" smtClean="0"/>
              <a:t>Security Risk Identification and Management Activities</a:t>
            </a:r>
          </a:p>
          <a:p>
            <a:pPr eaLnBrk="1" hangingPunct="1">
              <a:buFont typeface="Wingdings" pitchFamily="2" charset="2"/>
              <a:buNone/>
            </a:pPr>
            <a:endParaRPr lang="en-US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Agile Processes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Among many variations</a:t>
            </a:r>
          </a:p>
          <a:p>
            <a:pPr lvl="1" eaLnBrk="1" hangingPunct="1"/>
            <a:r>
              <a:rPr lang="en-US" smtClean="0"/>
              <a:t>Adaptive software development (ASP)</a:t>
            </a:r>
          </a:p>
          <a:p>
            <a:pPr lvl="1" eaLnBrk="1" hangingPunct="1"/>
            <a:r>
              <a:rPr lang="en-US" smtClean="0"/>
              <a:t>Extreme programming (XP)</a:t>
            </a:r>
          </a:p>
          <a:p>
            <a:pPr lvl="1" eaLnBrk="1" hangingPunct="1"/>
            <a:r>
              <a:rPr lang="en-US" smtClean="0"/>
              <a:t>Crystal</a:t>
            </a:r>
          </a:p>
          <a:p>
            <a:pPr lvl="1" eaLnBrk="1" hangingPunct="1"/>
            <a:r>
              <a:rPr lang="en-US" smtClean="0"/>
              <a:t>Rational Unified Process (RUP)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TSP Revisited</a:t>
            </a:r>
            <a:br>
              <a:rPr lang="en-US" smtClean="0"/>
            </a:br>
            <a:r>
              <a:rPr lang="en-US" smtClean="0"/>
              <a:t>- How TSP Relates to Agile ..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i="1" dirty="0" smtClean="0"/>
              <a:t>Individuals and interactions</a:t>
            </a:r>
            <a:r>
              <a:rPr lang="en-US" dirty="0" smtClean="0"/>
              <a:t> over processes and tools</a:t>
            </a:r>
          </a:p>
          <a:p>
            <a:pPr lvl="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		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TSP holds that the individual is key to product quality and effective member interactions are necessary to the team's success.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Project launches strive to create gelled teams.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Weekly meetings and communication are essential to sustain them.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Teams define their own processes in the launch.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TSP Relates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i="1" smtClean="0"/>
              <a:t>Working software</a:t>
            </a:r>
            <a:r>
              <a:rPr lang="en-US" sz="2600" smtClean="0"/>
              <a:t> over comprehensive documentation	 </a:t>
            </a:r>
          </a:p>
          <a:p>
            <a:pPr lvl="2" eaLnBrk="1" hangingPunct="1">
              <a:buFont typeface="Wingdings" pitchFamily="2" charset="2"/>
              <a:buNone/>
            </a:pPr>
            <a:endParaRPr lang="en-US" sz="2100" smtClean="0"/>
          </a:p>
          <a:p>
            <a:pPr eaLnBrk="1" hangingPunct="1"/>
            <a:r>
              <a:rPr lang="en-US" sz="2600" smtClean="0"/>
              <a:t>TSP teams can choose evolutionary or iterative lifecycle models to deliver early functionality—the focus is on high quality from the start. TSP does not require heavy documentation. </a:t>
            </a:r>
          </a:p>
          <a:p>
            <a:pPr lvl="1" eaLnBrk="1" hangingPunct="1"/>
            <a:r>
              <a:rPr lang="en-US" sz="2200" smtClean="0"/>
              <a:t>Documentation should merely be sufficient to facilitate effective reviews and information sharing.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TSP Relates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i="1" smtClean="0"/>
              <a:t>Customer collaboration</a:t>
            </a:r>
            <a:r>
              <a:rPr lang="en-US" smtClean="0"/>
              <a:t> over contract negotiation </a:t>
            </a:r>
          </a:p>
          <a:p>
            <a:pPr lvl="4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Learning what the customer wants is a key focus of the “launch”. Sustaining customer contact is one reason for having a customer interface manager on the team.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Focus on negotiation of a contract is more a factor of the organization than of whether TSP is used.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TSP Relates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305800" cy="4800600"/>
          </a:xfrm>
        </p:spPr>
        <p:txBody>
          <a:bodyPr/>
          <a:lstStyle/>
          <a:p>
            <a:pPr eaLnBrk="1" hangingPunct="1"/>
            <a:r>
              <a:rPr lang="en-US" sz="2600" i="1" smtClean="0"/>
              <a:t>Responding to change</a:t>
            </a:r>
            <a:r>
              <a:rPr lang="en-US" sz="2600" smtClean="0"/>
              <a:t> over following a plan </a:t>
            </a:r>
          </a:p>
          <a:p>
            <a:pPr lvl="4" eaLnBrk="1" hangingPunct="1">
              <a:buFont typeface="Wingdings" pitchFamily="2" charset="2"/>
              <a:buNone/>
            </a:pPr>
            <a:endParaRPr lang="en-US" sz="1800" smtClean="0"/>
          </a:p>
          <a:p>
            <a:pPr eaLnBrk="1" hangingPunct="1"/>
            <a:r>
              <a:rPr lang="en-US" sz="2600" smtClean="0"/>
              <a:t>TSP teams expect and plan for change by: </a:t>
            </a:r>
          </a:p>
          <a:p>
            <a:pPr lvl="1" eaLnBrk="1" hangingPunct="1"/>
            <a:r>
              <a:rPr lang="en-US" sz="2200" smtClean="0"/>
              <a:t>Adjusting the team's process through </a:t>
            </a:r>
            <a:r>
              <a:rPr lang="en-US" sz="2200" smtClean="0">
                <a:solidFill>
                  <a:srgbClr val="008080"/>
                </a:solidFill>
              </a:rPr>
              <a:t>process improvement proposals and weekly meetings</a:t>
            </a:r>
            <a:r>
              <a:rPr lang="en-US" sz="2200" smtClean="0"/>
              <a:t>. </a:t>
            </a:r>
          </a:p>
          <a:p>
            <a:pPr lvl="1" eaLnBrk="1" hangingPunct="1"/>
            <a:r>
              <a:rPr lang="en-US" sz="2200" smtClean="0"/>
              <a:t>Periodically re-launching and re-planning </a:t>
            </a:r>
            <a:r>
              <a:rPr lang="en-US" sz="2200" smtClean="0">
                <a:solidFill>
                  <a:srgbClr val="008080"/>
                </a:solidFill>
              </a:rPr>
              <a:t>whenever the plan is no longer a useful guide.</a:t>
            </a:r>
            <a:r>
              <a:rPr lang="en-US" sz="2200" smtClean="0"/>
              <a:t> </a:t>
            </a:r>
          </a:p>
          <a:p>
            <a:pPr lvl="1" eaLnBrk="1" hangingPunct="1"/>
            <a:r>
              <a:rPr lang="en-US" sz="2200" smtClean="0"/>
              <a:t>Adding new tasks as they are discovered; removing tasks that are no longer needed. </a:t>
            </a:r>
          </a:p>
          <a:p>
            <a:pPr lvl="1" eaLnBrk="1" hangingPunct="1"/>
            <a:r>
              <a:rPr lang="en-US" sz="2200" smtClean="0"/>
              <a:t>Dynamically rebalancing the team workload as required to finish faster. </a:t>
            </a:r>
          </a:p>
          <a:p>
            <a:pPr lvl="1" eaLnBrk="1" hangingPunct="1"/>
            <a:r>
              <a:rPr lang="en-US" sz="2200" smtClean="0"/>
              <a:t>Actively identifying and managing risks.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-1746250" y="1647825"/>
            <a:ext cx="9144000" cy="0"/>
          </a:xfrm>
          <a:prstGeom prst="rect">
            <a:avLst/>
          </a:prstGeom>
          <a:solidFill>
            <a:srgbClr val="CCCC99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68613" name="Picture 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1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smtClean="0"/>
              <a:t>Besnosov Comparison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50% of traditional security assurance activities are not compatible with Agile methods (12 out of 26), </a:t>
            </a:r>
          </a:p>
          <a:p>
            <a:pPr eaLnBrk="1" hangingPunct="1"/>
            <a:r>
              <a:rPr lang="en-US" sz="2600" smtClean="0"/>
              <a:t>less than 10% are natural fits (2 out of 26), </a:t>
            </a:r>
          </a:p>
          <a:p>
            <a:pPr eaLnBrk="1" hangingPunct="1"/>
            <a:r>
              <a:rPr lang="en-US" sz="2600" smtClean="0"/>
              <a:t>about 30% are independent of development method, and </a:t>
            </a:r>
          </a:p>
          <a:p>
            <a:pPr eaLnBrk="1" hangingPunct="1"/>
            <a:r>
              <a:rPr lang="en-US" sz="2600" smtClean="0"/>
              <a:t>slightly more than 10% (4 out of 26) could be semi-automated and thus integrated more easily into the Agile methods.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smtClean="0"/>
              <a:t>Microsoft Trustworthy Computing SDLC 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305800" cy="4267200"/>
          </a:xfrm>
        </p:spPr>
        <p:txBody>
          <a:bodyPr/>
          <a:lstStyle/>
          <a:p>
            <a:pPr eaLnBrk="1" hangingPunct="1"/>
            <a:r>
              <a:rPr lang="en-US" smtClean="0"/>
              <a:t>Generally accepted SDL process at MS</a:t>
            </a:r>
          </a:p>
          <a:p>
            <a:pPr eaLnBrk="1" hangingPunct="1"/>
            <a:r>
              <a:rPr lang="en-US" smtClean="0"/>
              <a:t>(actually spiral not “waterfall” as it indicates)</a:t>
            </a:r>
          </a:p>
        </p:txBody>
      </p:sp>
      <p:pic>
        <p:nvPicPr>
          <p:cNvPr id="70660" name="Picture 4" descr="sdl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3438525"/>
            <a:ext cx="88773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SDL Overview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MS’s SD</a:t>
            </a:r>
            <a:r>
              <a:rPr lang="en-US" baseline="30000" smtClean="0"/>
              <a:t>3</a:t>
            </a:r>
            <a:r>
              <a:rPr lang="en-US" smtClean="0"/>
              <a:t> + C paradigm</a:t>
            </a:r>
          </a:p>
          <a:p>
            <a:pPr lvl="1" eaLnBrk="1" hangingPunct="1"/>
            <a:r>
              <a:rPr lang="en-US" smtClean="0"/>
              <a:t>Secure by Design</a:t>
            </a:r>
          </a:p>
          <a:p>
            <a:pPr lvl="1" eaLnBrk="1" hangingPunct="1"/>
            <a:r>
              <a:rPr lang="en-US" smtClean="0"/>
              <a:t>Secure by Default</a:t>
            </a:r>
          </a:p>
          <a:p>
            <a:pPr lvl="1" eaLnBrk="1" hangingPunct="1"/>
            <a:r>
              <a:rPr lang="en-US" smtClean="0"/>
              <a:t>Secure by Deployment</a:t>
            </a:r>
          </a:p>
          <a:p>
            <a:pPr lvl="1" eaLnBrk="1" hangingPunct="1"/>
            <a:r>
              <a:rPr lang="en-US" smtClean="0"/>
              <a:t>Communications</a:t>
            </a:r>
          </a:p>
          <a:p>
            <a:pPr lvl="2" eaLnBrk="1" hangingPunct="1"/>
            <a:r>
              <a:rPr lang="en-US" smtClean="0"/>
              <a:t>software developers should be prepared for the discovery of product vulnerabilities and should communicate openly and responsibly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mtClean="0"/>
              <a:t>The SDL is updated as shown next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SDL at MS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Add the SD</a:t>
            </a:r>
            <a:r>
              <a:rPr lang="en-US" baseline="30000" smtClean="0"/>
              <a:t>3</a:t>
            </a:r>
            <a:r>
              <a:rPr lang="en-US" smtClean="0"/>
              <a:t> + C praradigm</a:t>
            </a:r>
          </a:p>
        </p:txBody>
      </p:sp>
      <p:pic>
        <p:nvPicPr>
          <p:cNvPr id="72708" name="Picture 4" descr="sdl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90800"/>
            <a:ext cx="8610600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SDLC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Security Engineering Activities</a:t>
            </a:r>
          </a:p>
          <a:p>
            <a:pPr lvl="1" eaLnBrk="1" hangingPunct="1"/>
            <a:r>
              <a:rPr lang="en-US" sz="2200" smtClean="0"/>
              <a:t>activities needed to engineer a secure solution. 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sz="1800" smtClean="0"/>
              <a:t>	security requirements elicitation and definition, 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sz="1800" smtClean="0"/>
              <a:t>	secure design based on design principles for security, 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sz="1800" smtClean="0"/>
              <a:t>	use of static analysis tools, 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sz="1800" smtClean="0"/>
              <a:t>	reviews and inspections, security testing, etc..</a:t>
            </a:r>
            <a:r>
              <a:rPr lang="en-US" sz="2100" smtClean="0"/>
              <a:t> </a:t>
            </a:r>
          </a:p>
          <a:p>
            <a:pPr eaLnBrk="1" hangingPunct="1"/>
            <a:r>
              <a:rPr lang="en-US" sz="2600" smtClean="0"/>
              <a:t>Security Assurance Activities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200" smtClean="0"/>
              <a:t>		</a:t>
            </a:r>
            <a:r>
              <a:rPr lang="en-US" sz="1800" smtClean="0"/>
              <a:t>verification, validation, expert review,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1800" smtClean="0"/>
              <a:t>		artifact review, and evaluations.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Design Phase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Define Security architecture and design guidelines</a:t>
            </a:r>
          </a:p>
          <a:p>
            <a:pPr lvl="1" eaLnBrk="1" hangingPunct="1"/>
            <a:r>
              <a:rPr lang="en-US" smtClean="0"/>
              <a:t>Identify tcb; use layering etc.</a:t>
            </a:r>
          </a:p>
          <a:p>
            <a:pPr eaLnBrk="1" hangingPunct="1"/>
            <a:r>
              <a:rPr lang="en-US" smtClean="0"/>
              <a:t>Document the elements of the software attack surface</a:t>
            </a:r>
          </a:p>
          <a:p>
            <a:pPr lvl="1" eaLnBrk="1" hangingPunct="1"/>
            <a:r>
              <a:rPr lang="en-US" smtClean="0"/>
              <a:t>Find out default security</a:t>
            </a:r>
          </a:p>
          <a:p>
            <a:pPr eaLnBrk="1" hangingPunct="1"/>
            <a:r>
              <a:rPr lang="en-US" smtClean="0"/>
              <a:t>Conduct threat modeling</a:t>
            </a:r>
          </a:p>
          <a:p>
            <a:pPr eaLnBrk="1" hangingPunct="1"/>
            <a:r>
              <a:rPr lang="en-US" smtClean="0"/>
              <a:t>Define supplemental ship criteria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smtClean="0"/>
              <a:t>Implementation phase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Apply coding and testing standards</a:t>
            </a:r>
          </a:p>
          <a:p>
            <a:pPr eaLnBrk="1" hangingPunct="1"/>
            <a:r>
              <a:rPr lang="en-US" smtClean="0"/>
              <a:t>Apply security testing tools including fuzzing tools</a:t>
            </a:r>
          </a:p>
          <a:p>
            <a:pPr eaLnBrk="1" hangingPunct="1"/>
            <a:r>
              <a:rPr lang="en-US" smtClean="0"/>
              <a:t>Apply static analysis code scanning tools</a:t>
            </a:r>
          </a:p>
          <a:p>
            <a:pPr eaLnBrk="1" hangingPunct="1"/>
            <a:r>
              <a:rPr lang="en-US" smtClean="0"/>
              <a:t>Conduct code reviews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Verification Phase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305800" cy="4648200"/>
          </a:xfrm>
        </p:spPr>
        <p:txBody>
          <a:bodyPr/>
          <a:lstStyle/>
          <a:p>
            <a:pPr eaLnBrk="1" hangingPunct="1"/>
            <a:r>
              <a:rPr lang="en-US" smtClean="0"/>
              <a:t>“Security push” for Windows server 2003</a:t>
            </a:r>
          </a:p>
          <a:p>
            <a:pPr lvl="1" eaLnBrk="1" hangingPunct="1"/>
            <a:r>
              <a:rPr lang="en-US" smtClean="0"/>
              <a:t>Includes code review beyond those in implementation phase and</a:t>
            </a:r>
          </a:p>
          <a:p>
            <a:pPr lvl="1" eaLnBrk="1" hangingPunct="1"/>
            <a:r>
              <a:rPr lang="en-US" smtClean="0"/>
              <a:t>Focused testing</a:t>
            </a:r>
          </a:p>
          <a:p>
            <a:pPr eaLnBrk="1" hangingPunct="1"/>
            <a:r>
              <a:rPr lang="en-US" smtClean="0"/>
              <a:t>Two reasons for “security push”	</a:t>
            </a:r>
          </a:p>
          <a:p>
            <a:pPr lvl="1" eaLnBrk="1" hangingPunct="1"/>
            <a:r>
              <a:rPr lang="en-US" smtClean="0"/>
              <a:t>Products had reached the verification phase</a:t>
            </a:r>
          </a:p>
          <a:p>
            <a:pPr lvl="1" eaLnBrk="1" hangingPunct="1"/>
            <a:r>
              <a:rPr lang="en-US" smtClean="0"/>
              <a:t>Opportunity to review both code that was developed or updated during the implementation phase and “legacy code” that was not modified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Results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680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600200"/>
            <a:ext cx="5762625" cy="484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Results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7828" name="Picture 4" descr="sdl_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286000"/>
            <a:ext cx="44767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>
          <a:xfrm>
            <a:off x="457200" y="1684338"/>
            <a:ext cx="8229600" cy="4411662"/>
          </a:xfrm>
        </p:spPr>
        <p:txBody>
          <a:bodyPr/>
          <a:lstStyle/>
          <a:p>
            <a:r>
              <a:rPr lang="en-US" smtClean="0"/>
              <a:t>Topic to be continued …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SDLC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Security Organizational and Project Management Activities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Organizational management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organizational policies, senior management sponsorship and oversight, establishing organizational roles,  ….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Project management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project planning and tracking,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resource allocation and usage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Security Risk Identification and Management Activities </a:t>
            </a:r>
            <a:r>
              <a:rPr lang="en-US" sz="2100" smtClean="0"/>
              <a:t>	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700" smtClean="0"/>
              <a:t>Cost-based Risk analysis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700" smtClean="0"/>
              <a:t>Risk mitigation 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System DLC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268" name="Picture 4" descr="Fig02-09"/>
          <p:cNvPicPr>
            <a:picLocks noChangeAspect="1" noChangeArrowheads="1"/>
          </p:cNvPicPr>
          <p:nvPr/>
        </p:nvPicPr>
        <p:blipFill>
          <a:blip r:embed="rId3" cstate="print"/>
          <a:srcRect b="9068"/>
          <a:stretch>
            <a:fillRect/>
          </a:stretch>
        </p:blipFill>
        <p:spPr bwMode="auto">
          <a:xfrm>
            <a:off x="457200" y="1371600"/>
            <a:ext cx="81534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2721</TotalTime>
  <Words>2942</Words>
  <Application>Microsoft Office PowerPoint</Application>
  <PresentationFormat>On-screen Show (4:3)</PresentationFormat>
  <Paragraphs>516</Paragraphs>
  <Slides>75</Slides>
  <Notes>75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Network</vt:lpstr>
      <vt:lpstr>IS 2620: Developing Secure Systems</vt:lpstr>
      <vt:lpstr>Objective</vt:lpstr>
      <vt:lpstr>Process Models</vt:lpstr>
      <vt:lpstr>Process Models</vt:lpstr>
      <vt:lpstr>Process Models</vt:lpstr>
      <vt:lpstr>Software Development Life Cycle (SDLC)</vt:lpstr>
      <vt:lpstr>SDLC</vt:lpstr>
      <vt:lpstr>SDLC</vt:lpstr>
      <vt:lpstr>System DLC</vt:lpstr>
      <vt:lpstr>Capability Maturity Models (CMM)</vt:lpstr>
      <vt:lpstr>CMM</vt:lpstr>
      <vt:lpstr>Why CMM?</vt:lpstr>
      <vt:lpstr>CMMI</vt:lpstr>
      <vt:lpstr>CMMI</vt:lpstr>
      <vt:lpstr>Integrated  CMM</vt:lpstr>
      <vt:lpstr>Integrated  CMM</vt:lpstr>
      <vt:lpstr>Trusted CMM</vt:lpstr>
      <vt:lpstr>Systems Security Engineering CMM</vt:lpstr>
      <vt:lpstr>SSE-CMM</vt:lpstr>
      <vt:lpstr>Slide 20</vt:lpstr>
      <vt:lpstr>Security Engineering Process</vt:lpstr>
      <vt:lpstr>Security Risk Process</vt:lpstr>
      <vt:lpstr>Security is part of Engineering</vt:lpstr>
      <vt:lpstr>Assurance</vt:lpstr>
      <vt:lpstr>SSE-CMM Dimensions</vt:lpstr>
      <vt:lpstr>SSE-CMM</vt:lpstr>
      <vt:lpstr>Process Area</vt:lpstr>
      <vt:lpstr>Process Areas</vt:lpstr>
      <vt:lpstr>Generic Process Areas</vt:lpstr>
      <vt:lpstr>Capability Levels</vt:lpstr>
      <vt:lpstr>Slide 31</vt:lpstr>
      <vt:lpstr>Using SSE-CMM</vt:lpstr>
      <vt:lpstr>Process Improvement</vt:lpstr>
      <vt:lpstr>Capability Evaluation</vt:lpstr>
      <vt:lpstr>SSAM Overview</vt:lpstr>
      <vt:lpstr>Capability Evaluation</vt:lpstr>
      <vt:lpstr>Assurance</vt:lpstr>
      <vt:lpstr>CMI/iCMM/SSE-CMM</vt:lpstr>
      <vt:lpstr>Safety/Security additions</vt:lpstr>
      <vt:lpstr>Goal 1 related  practices</vt:lpstr>
      <vt:lpstr>Goal 2 related  practices</vt:lpstr>
      <vt:lpstr>Goal 3 related  practices</vt:lpstr>
      <vt:lpstr>Goal 4 related  practices</vt:lpstr>
      <vt:lpstr>Team Software Process for Secure SW/Dev</vt:lpstr>
      <vt:lpstr>Team Software Process for Secure SW/Dev</vt:lpstr>
      <vt:lpstr>TSP-Secure</vt:lpstr>
      <vt:lpstr>TSP-Secure</vt:lpstr>
      <vt:lpstr>TSP-Secure</vt:lpstr>
      <vt:lpstr>TSP-Secure</vt:lpstr>
      <vt:lpstr>TSP-Secure</vt:lpstr>
      <vt:lpstr>Slide 51</vt:lpstr>
      <vt:lpstr>Correctness by Construction</vt:lpstr>
      <vt:lpstr>Correctness by Construction</vt:lpstr>
      <vt:lpstr>Correctness by Construction</vt:lpstr>
      <vt:lpstr>Slide 55</vt:lpstr>
      <vt:lpstr>Correctness by Construction Defect detection/Correction</vt:lpstr>
      <vt:lpstr>Effort and Defect Rate</vt:lpstr>
      <vt:lpstr>Agile Methods</vt:lpstr>
      <vt:lpstr>Agile manifesto principles  </vt:lpstr>
      <vt:lpstr>Agile Processes</vt:lpstr>
      <vt:lpstr>TSP Revisited - How TSP Relates to Agile ..</vt:lpstr>
      <vt:lpstr>How TSP Relates</vt:lpstr>
      <vt:lpstr>How TSP Relates</vt:lpstr>
      <vt:lpstr>How TSP Relates</vt:lpstr>
      <vt:lpstr>Slide 65</vt:lpstr>
      <vt:lpstr>Besnosov Comparison</vt:lpstr>
      <vt:lpstr>Microsoft Trustworthy Computing SDLC </vt:lpstr>
      <vt:lpstr>SDL Overview</vt:lpstr>
      <vt:lpstr>SDL at MS</vt:lpstr>
      <vt:lpstr>Design Phase</vt:lpstr>
      <vt:lpstr>Implementation phase</vt:lpstr>
      <vt:lpstr>Verification Phase</vt:lpstr>
      <vt:lpstr>Results</vt:lpstr>
      <vt:lpstr>Results</vt:lpstr>
      <vt:lpstr>Slide 75</vt:lpstr>
    </vt:vector>
  </TitlesOfParts>
  <Company>SIS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2935: Developing Secure Systems</dc:title>
  <dc:creator>jjoshi</dc:creator>
  <cp:lastModifiedBy>James Joshi</cp:lastModifiedBy>
  <cp:revision>86</cp:revision>
  <cp:lastPrinted>1601-01-01T00:00:00Z</cp:lastPrinted>
  <dcterms:created xsi:type="dcterms:W3CDTF">2006-01-09T15:36:49Z</dcterms:created>
  <dcterms:modified xsi:type="dcterms:W3CDTF">2013-01-15T13:45:58Z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TC010721181033</vt:lpwstr>
  </property>
</Properties>
</file>