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4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66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33CC"/>
    <a:srgbClr val="FFCCCC"/>
    <a:srgbClr val="CCFFCC"/>
    <a:srgbClr val="FFFFCC"/>
    <a:srgbClr val="FFCC99"/>
    <a:srgbClr val="CCFFFF"/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29" autoAdjust="0"/>
    <p:restoredTop sz="90058" autoAdjust="0"/>
  </p:normalViewPr>
  <p:slideViewPr>
    <p:cSldViewPr>
      <p:cViewPr varScale="1">
        <p:scale>
          <a:sx n="88" d="100"/>
          <a:sy n="88" d="100"/>
        </p:scale>
        <p:origin x="-6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7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29" tIns="48364" rIns="96729" bIns="48364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29" tIns="48364" rIns="96729" bIns="4836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29" tIns="48364" rIns="96729" bIns="48364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29" tIns="48364" rIns="96729" bIns="4836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1717EB5C-236B-4252-B125-7B2AFF1D1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29" tIns="48364" rIns="96729" bIns="48364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29" tIns="48364" rIns="96729" bIns="4836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29" tIns="48364" rIns="96729" bIns="483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29" tIns="48364" rIns="96729" bIns="48364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29" tIns="48364" rIns="96729" bIns="4836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Arial" charset="0"/>
              </a:defRPr>
            </a:lvl1pPr>
          </a:lstStyle>
          <a:p>
            <a:pPr>
              <a:defRPr/>
            </a:pPr>
            <a:fld id="{8215B145-718A-4A10-A3E5-47BB7FD3C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16417F-A1BA-4EC0-9B27-52324A799945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234B68-3761-43C7-8C0E-C3F73F5DFAE0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FF716-1EC8-4BBD-8A43-D8078721F1D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6C5437-89D4-4C86-A2DA-C6F81E15A3B6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CD7FF1-DD04-4A77-83E8-4932292273E3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50E7DB-C02E-4736-A126-5EBDE806F284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E8827C-3F7D-487C-98D4-6C66F33EA8B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CEA63-002D-4272-AFCF-B6B890768E91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C7D04A-7A8A-4CCB-A178-C4DA0C3AA9A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EA688-1183-4A85-86C7-860FC2105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F2561-DC83-4672-9EE1-CFC8E1D14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45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45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E8213-0059-4D93-8451-6D2EEB363B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973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30AE6-9125-4BEF-B631-B94863D29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0C0F0-95E9-4CB6-8668-53A56926E8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78CB3-8730-4008-A0CE-58A4E2163E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948DB-90DA-4E13-AB5F-1FAA2D2CD2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1BB11-66DE-4BA9-891E-4AB588E6D1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85175-02ED-4C32-8E6E-FC1F202C8D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54AC1-C6CB-4A7A-BE18-8E832E3CF8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30CD-3914-4973-8252-AA90BCB6EF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5E0CF-50DE-4C41-A768-24D674EAE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8D02C-5933-4CEB-A633-646244488D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E24C1-B970-4D4B-9709-04D55432F2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93CA7-9CB3-4B95-921F-DAEB0B843E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DB4F7-6D5F-4B1A-98F0-42A57FB37D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71781-227C-4CD4-80E7-EE1A904CBC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830F5-0E3E-4660-ADDD-39A7D6C0E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472B0-96DA-473E-8982-6B884B3A9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DE5C0-E3E0-488F-8DDE-4FAB75381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1774D-8D8A-4006-A681-03A988E86B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F0E6C-A381-4C61-9374-AD2221F5F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1EB37-89C6-4E04-9EE6-C64BD1B3C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9CEA4-BC04-4668-9F14-85E45DF4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fld id="{0F5448A1-F025-4AA6-8BF6-823DBC867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63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963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963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latin typeface="Arial" charset="0"/>
              </a:defRPr>
            </a:lvl1pPr>
          </a:lstStyle>
          <a:p>
            <a:pPr>
              <a:defRPr/>
            </a:pPr>
            <a:fld id="{A489F886-DE0A-4F5A-B44D-6D7458FA7A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9632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3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3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3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3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3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3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3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3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3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3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4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4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4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4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4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4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4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4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4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4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5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5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5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5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5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5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5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5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5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5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4800" y="533400"/>
            <a:ext cx="6934200" cy="18669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Developing Secure Systems</a:t>
            </a:r>
            <a:endParaRPr lang="en-US" i="1" dirty="0" smtClean="0">
              <a:solidFill>
                <a:srgbClr val="409400"/>
              </a:solidFill>
            </a:endParaRPr>
          </a:p>
        </p:txBody>
      </p:sp>
      <p:sp>
        <p:nvSpPr>
          <p:cNvPr id="409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895600"/>
            <a:ext cx="7010400" cy="14128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  <a:p>
            <a:pPr eaLnBrk="1" hangingPunct="1"/>
            <a:r>
              <a:rPr lang="en-US" sz="3600" b="1" dirty="0" smtClean="0">
                <a:solidFill>
                  <a:schemeClr val="tx2"/>
                </a:solidFill>
              </a:rPr>
              <a:t>Jan </a:t>
            </a:r>
            <a:r>
              <a:rPr lang="en-US" sz="3600" b="1" dirty="0" smtClean="0">
                <a:solidFill>
                  <a:schemeClr val="tx2"/>
                </a:solidFill>
              </a:rPr>
              <a:t>8, 2013</a:t>
            </a:r>
            <a:endParaRPr lang="en-US" sz="1600" dirty="0" smtClean="0">
              <a:solidFill>
                <a:schemeClr val="hlin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0" y="228600"/>
            <a:ext cx="182880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36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IS 2620</a:t>
            </a:r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 bwMode="auto">
          <a:xfrm>
            <a:off x="304800" y="4606925"/>
            <a:ext cx="70104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en-US" sz="2800" dirty="0">
                <a:solidFill>
                  <a:schemeClr val="tx2"/>
                </a:solidFill>
                <a:latin typeface="+mn-lt"/>
              </a:rPr>
              <a:t>James Joshi,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en-US" sz="2800" dirty="0">
                <a:solidFill>
                  <a:schemeClr val="tx2"/>
                </a:solidFill>
                <a:latin typeface="+mn-lt"/>
              </a:rPr>
              <a:t>Associate Professor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James Joshi</a:t>
            </a:r>
          </a:p>
          <a:p>
            <a:r>
              <a:rPr lang="en-US" sz="2800" dirty="0" smtClean="0"/>
              <a:t>706A, IS Building</a:t>
            </a:r>
          </a:p>
          <a:p>
            <a:r>
              <a:rPr lang="en-US" sz="2800" dirty="0" smtClean="0"/>
              <a:t>Phone: 412-624-9982 </a:t>
            </a:r>
          </a:p>
          <a:p>
            <a:r>
              <a:rPr lang="en-US" sz="2800" dirty="0" smtClean="0"/>
              <a:t>E-mail: </a:t>
            </a:r>
            <a:r>
              <a:rPr lang="en-US" sz="2800" dirty="0" smtClean="0">
                <a:solidFill>
                  <a:srgbClr val="008080"/>
                </a:solidFill>
              </a:rPr>
              <a:t>jjoshi@mail.sis.pitt.edu</a:t>
            </a:r>
          </a:p>
          <a:p>
            <a:r>
              <a:rPr lang="en-US" sz="2800" dirty="0" smtClean="0"/>
              <a:t>Web: </a:t>
            </a:r>
            <a:r>
              <a:rPr lang="en-US" sz="2000" dirty="0" smtClean="0">
                <a:solidFill>
                  <a:srgbClr val="00B0F0"/>
                </a:solidFill>
              </a:rPr>
              <a:t>http://www.sis.pitt.edu/~jjoshi/courses/IS2620/Spring13/</a:t>
            </a:r>
            <a:r>
              <a:rPr lang="en-US" sz="2000" dirty="0" smtClean="0"/>
              <a:t> </a:t>
            </a:r>
            <a:r>
              <a:rPr lang="en-US" sz="2800" dirty="0" smtClean="0"/>
              <a:t>Office </a:t>
            </a:r>
            <a:r>
              <a:rPr lang="en-US" sz="2800" dirty="0" smtClean="0"/>
              <a:t>Hours: </a:t>
            </a:r>
            <a:r>
              <a:rPr lang="en-US" sz="2800" dirty="0" smtClean="0">
                <a:solidFill>
                  <a:srgbClr val="008080"/>
                </a:solidFill>
              </a:rPr>
              <a:t>By </a:t>
            </a:r>
            <a:r>
              <a:rPr lang="en-US" sz="2800" dirty="0" smtClean="0">
                <a:solidFill>
                  <a:srgbClr val="008080"/>
                </a:solidFill>
              </a:rPr>
              <a:t>appointments</a:t>
            </a:r>
          </a:p>
          <a:p>
            <a:r>
              <a:rPr lang="en-US" sz="2800" dirty="0" smtClean="0"/>
              <a:t>GSA: will be announced later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Objectives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30725"/>
          </a:xfrm>
        </p:spPr>
        <p:txBody>
          <a:bodyPr/>
          <a:lstStyle/>
          <a:p>
            <a:pPr lvl="1"/>
            <a:r>
              <a:rPr lang="en-US" sz="2400" smtClean="0"/>
              <a:t>To learn about how to design/implement secure and high assurance information systems</a:t>
            </a:r>
          </a:p>
          <a:p>
            <a:pPr lvl="3"/>
            <a:r>
              <a:rPr lang="en-US" smtClean="0"/>
              <a:t>Understand and analyze code for vulnerabilities </a:t>
            </a:r>
          </a:p>
          <a:p>
            <a:pPr lvl="3"/>
            <a:r>
              <a:rPr lang="en-US" smtClean="0"/>
              <a:t>Secure programming (e.g., C, C++, Java)</a:t>
            </a:r>
          </a:p>
          <a:p>
            <a:pPr lvl="1"/>
            <a:r>
              <a:rPr lang="en-US" sz="2400" smtClean="0"/>
              <a:t>Understand the principles and practice towards designing secure information systems</a:t>
            </a:r>
            <a:endParaRPr lang="en-US" smtClean="0"/>
          </a:p>
          <a:p>
            <a:pPr lvl="3"/>
            <a:r>
              <a:rPr lang="en-US" smtClean="0"/>
              <a:t>Life cycle models/ security engineering principles</a:t>
            </a:r>
          </a:p>
          <a:p>
            <a:pPr lvl="3"/>
            <a:r>
              <a:rPr lang="en-US" smtClean="0"/>
              <a:t>Usability issues</a:t>
            </a:r>
          </a:p>
          <a:p>
            <a:pPr lvl="1"/>
            <a:r>
              <a:rPr lang="en-US" sz="2400" smtClean="0"/>
              <a:t>To learn about the tools and techniques towards assurance (validation/verification/testing) </a:t>
            </a:r>
          </a:p>
          <a:p>
            <a:pPr lvl="3"/>
            <a:r>
              <a:rPr lang="en-US" smtClean="0"/>
              <a:t>Use of tools to detect coding/design flaws; </a:t>
            </a:r>
          </a:p>
          <a:p>
            <a:pPr lvl="3"/>
            <a:r>
              <a:rPr lang="en-US" smtClean="0"/>
              <a:t>architectural risk analysis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Coverage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Secure programming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Coding practices and guidelines</a:t>
            </a:r>
          </a:p>
          <a:p>
            <a:pPr lvl="2">
              <a:lnSpc>
                <a:spcPct val="80000"/>
              </a:lnSpc>
            </a:pPr>
            <a:r>
              <a:rPr lang="en-US" sz="1500" smtClean="0"/>
              <a:t>Code analysis; </a:t>
            </a:r>
          </a:p>
          <a:p>
            <a:pPr lvl="3">
              <a:lnSpc>
                <a:spcPct val="80000"/>
              </a:lnSpc>
            </a:pPr>
            <a:r>
              <a:rPr lang="en-US" sz="1300" smtClean="0"/>
              <a:t>Buffer overflows      		Race conditions	</a:t>
            </a:r>
          </a:p>
          <a:p>
            <a:pPr lvl="3">
              <a:lnSpc>
                <a:spcPct val="80000"/>
              </a:lnSpc>
            </a:pPr>
            <a:r>
              <a:rPr lang="en-US" sz="1300" smtClean="0"/>
              <a:t>Input validation	  		SQL injection	   </a:t>
            </a:r>
          </a:p>
          <a:p>
            <a:pPr lvl="3">
              <a:lnSpc>
                <a:spcPct val="80000"/>
              </a:lnSpc>
            </a:pPr>
            <a:r>
              <a:rPr lang="en-US" sz="1300" smtClean="0"/>
              <a:t>Cross-site scripting	Mobile Code	Safe Languages</a:t>
            </a:r>
          </a:p>
          <a:p>
            <a:r>
              <a:rPr lang="en-US" sz="2800" smtClean="0"/>
              <a:t>Secure software development process</a:t>
            </a:r>
          </a:p>
          <a:p>
            <a:pPr lvl="1"/>
            <a:r>
              <a:rPr lang="en-US" sz="2400" smtClean="0"/>
              <a:t>Security Engineering/Lifecycle models </a:t>
            </a:r>
          </a:p>
          <a:p>
            <a:pPr lvl="2"/>
            <a:r>
              <a:rPr lang="en-US" sz="1500" smtClean="0"/>
              <a:t>E.g. Capability Maturity Models and Extensions</a:t>
            </a:r>
          </a:p>
          <a:p>
            <a:pPr lvl="2"/>
            <a:r>
              <a:rPr lang="en-US" sz="1500" smtClean="0"/>
              <a:t>Building security In</a:t>
            </a:r>
          </a:p>
          <a:p>
            <a:pPr lvl="1"/>
            <a:r>
              <a:rPr lang="en-US" sz="2400" smtClean="0"/>
              <a:t>Secure Design/Implementation Principles</a:t>
            </a:r>
          </a:p>
          <a:p>
            <a:pPr lvl="2"/>
            <a:r>
              <a:rPr lang="en-US" sz="1500" smtClean="0"/>
              <a:t>Systems / software &amp;Formal methods and testing</a:t>
            </a:r>
          </a:p>
          <a:p>
            <a:pPr lvl="3"/>
            <a:r>
              <a:rPr lang="en-US" sz="1200" smtClean="0"/>
              <a:t>UMLSec, Model Checking (code, protocols)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Miscellaneous issues (recent papers/articles)</a:t>
            </a:r>
          </a:p>
          <a:p>
            <a:pPr>
              <a:buFont typeface="Wingdings" pitchFamily="2" charset="2"/>
              <a:buNone/>
            </a:pPr>
            <a:endParaRPr lang="en-US" sz="22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Pre-requisite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IS 2150/TEL 2810 Introduction to Computer Security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OR some background in security</a:t>
            </a:r>
          </a:p>
          <a:p>
            <a:pPr>
              <a:lnSpc>
                <a:spcPct val="90000"/>
              </a:lnSpc>
            </a:pPr>
            <a:r>
              <a:rPr lang="en-US" smtClean="0"/>
              <a:t>Following courses are preferred but not required: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IS 2170/TEL 2820 Cryptography; TEL 2821 Network Security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IS 2511 or 2540 </a:t>
            </a:r>
          </a:p>
          <a:p>
            <a:pPr>
              <a:lnSpc>
                <a:spcPct val="90000"/>
              </a:lnSpc>
            </a:pPr>
            <a:r>
              <a:rPr lang="en-US" smtClean="0"/>
              <a:t>Talk to me if you are not sure of the background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References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Building Secure Software: How to avoid the Security Problems the Right Way, John Viega, Gary McGraw, Addison-Wesley, 2002 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Enterprise Java Security: Building Secure J2EE Applications, Marco Pistoia, Nataraj Nagaratnam, Larry Koved, Anthony Nadalin, Addition-Wesley, 2004</a:t>
            </a:r>
          </a:p>
          <a:p>
            <a:pPr lvl="3">
              <a:lnSpc>
                <a:spcPct val="90000"/>
              </a:lnSpc>
              <a:buFontTx/>
              <a:buNone/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z="2000" smtClean="0"/>
              <a:t>Secure Systems Development with UML, Jan Jurjens, Springer-Verlag, 2005.</a:t>
            </a:r>
          </a:p>
          <a:p>
            <a:pPr lvl="3">
              <a:lnSpc>
                <a:spcPct val="90000"/>
              </a:lnSpc>
              <a:buFontTx/>
              <a:buNone/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z="2000" smtClean="0"/>
              <a:t>Securing Web Services with WS-Security: Demystifying WS-Security, WS-Policy, SAML, XML Signature, and XML Encryption – Jothy Rosenberg, David Remy, 2004, Sams Publishing, 2004.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References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3058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High Assurance Design: Architecting Secure and Reliable Enterprise Applications, Clifford J. Berg, Addison-Wesley, 2006. </a:t>
            </a:r>
          </a:p>
          <a:p>
            <a:pPr lvl="3">
              <a:lnSpc>
                <a:spcPct val="80000"/>
              </a:lnSpc>
              <a:buFontTx/>
              <a:buNone/>
            </a:pPr>
            <a:endParaRPr lang="en-US" smtClean="0"/>
          </a:p>
          <a:p>
            <a:pPr>
              <a:lnSpc>
                <a:spcPct val="80000"/>
              </a:lnSpc>
            </a:pPr>
            <a:r>
              <a:rPr lang="en-US" sz="2000" smtClean="0"/>
              <a:t>Core Security Patterns: Best Practices and Strategies for J2EE?, Web Services, and Identity Management, Christopher Steel, Ramesh Nagappan, Ray Lai; Prentice-Hall</a:t>
            </a:r>
          </a:p>
          <a:p>
            <a:pPr lvl="3">
              <a:lnSpc>
                <a:spcPct val="80000"/>
              </a:lnSpc>
              <a:buFontTx/>
              <a:buNone/>
            </a:pPr>
            <a:endParaRPr lang="en-US" smtClean="0"/>
          </a:p>
          <a:p>
            <a:pPr>
              <a:lnSpc>
                <a:spcPct val="80000"/>
              </a:lnSpc>
            </a:pPr>
            <a:r>
              <a:rPr lang="en-US" sz="2000" smtClean="0"/>
              <a:t>How to Break Software Security  - James Whittaker, Herbert Thompson, Addition Wesley, 2003</a:t>
            </a:r>
          </a:p>
          <a:p>
            <a:pPr lvl="3"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</a:pPr>
            <a:r>
              <a:rPr lang="en-US" sz="2000" smtClean="0"/>
              <a:t>Secure Coding in C and C++, Robert C. Seacord, Addition-wesley, 2006</a:t>
            </a:r>
          </a:p>
          <a:p>
            <a:pPr lvl="3"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</a:pPr>
            <a:r>
              <a:rPr lang="en-US" sz="2000" smtClean="0"/>
              <a:t>Computer Security: Art and Science by Matt Bishop (ISBN: 0-201-44099-7), Addison-wesley 2003.</a:t>
            </a:r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Papers; MSDN, US-CERT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Grading (Tentative)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Assignments/Presentation/Exam: 60-</a:t>
            </a:r>
            <a:r>
              <a:rPr lang="en-US" sz="3200" b="1" dirty="0" smtClean="0"/>
              <a:t>70</a:t>
            </a:r>
            <a:r>
              <a:rPr lang="en-US" sz="3200" dirty="0" smtClean="0"/>
              <a:t>%  </a:t>
            </a:r>
            <a:endParaRPr lang="en-US" sz="4400" dirty="0" smtClean="0"/>
          </a:p>
          <a:p>
            <a:pPr lvl="2"/>
            <a:r>
              <a:rPr lang="en-US" sz="2000" dirty="0" smtClean="0"/>
              <a:t>Read/Review and/or present research papers or articles</a:t>
            </a:r>
            <a:endParaRPr lang="en-US" sz="3200" dirty="0" smtClean="0"/>
          </a:p>
          <a:p>
            <a:pPr lvl="2"/>
            <a:r>
              <a:rPr lang="en-US" sz="2000" dirty="0" smtClean="0"/>
              <a:t>Assignments and lab exercises</a:t>
            </a:r>
            <a:endParaRPr lang="en-US" sz="3200" dirty="0" smtClean="0"/>
          </a:p>
          <a:p>
            <a:pPr lvl="2"/>
            <a:r>
              <a:rPr lang="en-US" sz="2000" dirty="0" smtClean="0"/>
              <a:t>One exam (15% - 20%)</a:t>
            </a:r>
            <a:endParaRPr lang="en-US" sz="3200" dirty="0" smtClean="0"/>
          </a:p>
          <a:p>
            <a:r>
              <a:rPr lang="en-US" sz="3200" dirty="0" smtClean="0"/>
              <a:t>Project : 40-</a:t>
            </a:r>
            <a:r>
              <a:rPr lang="en-US" sz="3200" b="1" dirty="0" smtClean="0"/>
              <a:t>30</a:t>
            </a:r>
            <a:r>
              <a:rPr lang="en-US" sz="3200" dirty="0" smtClean="0"/>
              <a:t>%</a:t>
            </a:r>
            <a:endParaRPr lang="en-US" sz="4400" dirty="0" smtClean="0"/>
          </a:p>
          <a:p>
            <a:pPr lvl="2"/>
            <a:r>
              <a:rPr lang="en-US" sz="2000" dirty="0" smtClean="0"/>
              <a:t>Development-oriented project (e.g. Creating Secure Social Network; Secure Mobile Apps, etc.)</a:t>
            </a:r>
            <a:endParaRPr lang="en-US" sz="3200" dirty="0" smtClean="0"/>
          </a:p>
          <a:p>
            <a:pPr lvl="2"/>
            <a:r>
              <a:rPr lang="en-US" sz="2000" dirty="0" smtClean="0"/>
              <a:t>Research paper for conference</a:t>
            </a:r>
            <a:endParaRPr lang="en-US" sz="3200" dirty="0" smtClean="0"/>
          </a:p>
          <a:p>
            <a:pPr lvl="2"/>
            <a:r>
              <a:rPr lang="en-US" sz="2000" dirty="0" smtClean="0"/>
              <a:t>Team oriented and in some cases in collaboration with PhD students</a:t>
            </a:r>
            <a:endParaRPr lang="en-US" sz="3200" dirty="0" smtClean="0"/>
          </a:p>
          <a:p>
            <a:pPr lvl="2"/>
            <a:r>
              <a:rPr lang="en-US" sz="2000" dirty="0" smtClean="0"/>
              <a:t>Start early on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Policy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Your work MUST be your own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Zero tolerance for cheating/plagiarism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You get an F for the course if you cheat in anything however small – NO DISCUSSION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Discussing the problem is encouraged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Homework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Penalty for late assignments (15% each day)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Ensure clarity in your answers – no credit will be given for vague answers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Homework is primarily the GSA’s responsibility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Check webpage for everything!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You are responsible for checking the webpage for updates</a:t>
            </a:r>
            <a:endParaRPr lang="en-US" sz="2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U:\cert-cc-2001.pot</Template>
  <TotalTime>76303</TotalTime>
  <Words>472</Words>
  <Application>Microsoft Office PowerPoint</Application>
  <PresentationFormat>On-screen Show (4:3)</PresentationFormat>
  <Paragraphs>95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Wingdings</vt:lpstr>
      <vt:lpstr>Custom Design</vt:lpstr>
      <vt:lpstr>Network</vt:lpstr>
      <vt:lpstr>Developing Secure Systems</vt:lpstr>
      <vt:lpstr>Contact</vt:lpstr>
      <vt:lpstr>Course Objectives</vt:lpstr>
      <vt:lpstr>Course Coverage</vt:lpstr>
      <vt:lpstr>Pre-requisite</vt:lpstr>
      <vt:lpstr>Course References</vt:lpstr>
      <vt:lpstr>Course References</vt:lpstr>
      <vt:lpstr>Grading (Tentative)</vt:lpstr>
      <vt:lpstr>Course Policy</vt:lpstr>
    </vt:vector>
  </TitlesOfParts>
  <Company>SEI/CMU CERT/CC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Coding Flaws That Lead to Security Failures</dc:title>
  <dc:subject>Software Security</dc:subject>
  <dc:creator>Daniel Plakosh</dc:creator>
  <cp:lastModifiedBy>James Joshi</cp:lastModifiedBy>
  <cp:revision>280</cp:revision>
  <dcterms:created xsi:type="dcterms:W3CDTF">2001-05-11T14:12:23Z</dcterms:created>
  <dcterms:modified xsi:type="dcterms:W3CDTF">2013-01-08T10:43:18Z</dcterms:modified>
</cp:coreProperties>
</file>